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58" r:id="rId3"/>
    <p:sldId id="357" r:id="rId4"/>
    <p:sldId id="358" r:id="rId5"/>
    <p:sldId id="356" r:id="rId6"/>
    <p:sldId id="359" r:id="rId7"/>
    <p:sldId id="364" r:id="rId8"/>
    <p:sldId id="366" r:id="rId9"/>
    <p:sldId id="361" r:id="rId10"/>
    <p:sldId id="360" r:id="rId11"/>
    <p:sldId id="362" r:id="rId12"/>
    <p:sldId id="363" r:id="rId13"/>
    <p:sldId id="311" r:id="rId14"/>
    <p:sldId id="280" r:id="rId15"/>
    <p:sldId id="281" r:id="rId16"/>
    <p:sldId id="282" r:id="rId17"/>
    <p:sldId id="283" r:id="rId18"/>
    <p:sldId id="284" r:id="rId19"/>
    <p:sldId id="285" r:id="rId20"/>
    <p:sldId id="287" r:id="rId21"/>
    <p:sldId id="286" r:id="rId22"/>
    <p:sldId id="291" r:id="rId23"/>
    <p:sldId id="288" r:id="rId24"/>
    <p:sldId id="289" r:id="rId25"/>
    <p:sldId id="290" r:id="rId26"/>
    <p:sldId id="292" r:id="rId27"/>
    <p:sldId id="293" r:id="rId28"/>
    <p:sldId id="294" r:id="rId29"/>
    <p:sldId id="295" r:id="rId30"/>
    <p:sldId id="296" r:id="rId31"/>
    <p:sldId id="301" r:id="rId32"/>
    <p:sldId id="297" r:id="rId33"/>
    <p:sldId id="298" r:id="rId34"/>
    <p:sldId id="299" r:id="rId35"/>
    <p:sldId id="300" r:id="rId36"/>
    <p:sldId id="302" r:id="rId37"/>
    <p:sldId id="303" r:id="rId38"/>
    <p:sldId id="304" r:id="rId39"/>
    <p:sldId id="310" r:id="rId40"/>
    <p:sldId id="305" r:id="rId41"/>
    <p:sldId id="306" r:id="rId42"/>
    <p:sldId id="307" r:id="rId43"/>
    <p:sldId id="308" r:id="rId44"/>
    <p:sldId id="309" r:id="rId45"/>
    <p:sldId id="318" r:id="rId46"/>
    <p:sldId id="312" r:id="rId47"/>
    <p:sldId id="313" r:id="rId48"/>
    <p:sldId id="314" r:id="rId49"/>
    <p:sldId id="315" r:id="rId50"/>
    <p:sldId id="317" r:id="rId51"/>
    <p:sldId id="316" r:id="rId52"/>
    <p:sldId id="321" r:id="rId53"/>
    <p:sldId id="319" r:id="rId54"/>
    <p:sldId id="320" r:id="rId55"/>
    <p:sldId id="323" r:id="rId56"/>
    <p:sldId id="322" r:id="rId57"/>
    <p:sldId id="327" r:id="rId58"/>
    <p:sldId id="324" r:id="rId59"/>
    <p:sldId id="325" r:id="rId60"/>
    <p:sldId id="326" r:id="rId61"/>
    <p:sldId id="328" r:id="rId62"/>
    <p:sldId id="330" r:id="rId63"/>
    <p:sldId id="333" r:id="rId64"/>
    <p:sldId id="331" r:id="rId65"/>
    <p:sldId id="332" r:id="rId66"/>
    <p:sldId id="334" r:id="rId67"/>
    <p:sldId id="336" r:id="rId68"/>
    <p:sldId id="335" r:id="rId69"/>
    <p:sldId id="337" r:id="rId70"/>
    <p:sldId id="338" r:id="rId71"/>
    <p:sldId id="339" r:id="rId72"/>
    <p:sldId id="340" r:id="rId73"/>
    <p:sldId id="343" r:id="rId74"/>
    <p:sldId id="341" r:id="rId75"/>
    <p:sldId id="342" r:id="rId76"/>
    <p:sldId id="344" r:id="rId77"/>
    <p:sldId id="345" r:id="rId78"/>
    <p:sldId id="346" r:id="rId79"/>
    <p:sldId id="347" r:id="rId80"/>
    <p:sldId id="351" r:id="rId81"/>
    <p:sldId id="348" r:id="rId82"/>
    <p:sldId id="349" r:id="rId83"/>
    <p:sldId id="350" r:id="rId84"/>
    <p:sldId id="352" r:id="rId85"/>
    <p:sldId id="353" r:id="rId86"/>
    <p:sldId id="354" r:id="rId87"/>
    <p:sldId id="279" r:id="rId88"/>
    <p:sldId id="365" r:id="rId8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AA8"/>
    <a:srgbClr val="F7CDE4"/>
    <a:srgbClr val="000066"/>
    <a:srgbClr val="A50021"/>
    <a:srgbClr val="7295DC"/>
    <a:srgbClr val="E7E200"/>
    <a:srgbClr val="FF0000"/>
    <a:srgbClr val="BCD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50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EqWorld logo">
            <a:extLst>
              <a:ext uri="{FF2B5EF4-FFF2-40B4-BE49-F238E27FC236}">
                <a16:creationId xmlns:a16="http://schemas.microsoft.com/office/drawing/2014/main" id="{792C1360-16C8-427C-91E8-598D2C8E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05263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 descr="6ac6efb25e0a35d160b484086b39328b">
            <a:extLst>
              <a:ext uri="{FF2B5EF4-FFF2-40B4-BE49-F238E27FC236}">
                <a16:creationId xmlns:a16="http://schemas.microsoft.com/office/drawing/2014/main" id="{F89EC999-2231-409E-9EBE-BCD6C74EA6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31">
            <a:extLst>
              <a:ext uri="{FF2B5EF4-FFF2-40B4-BE49-F238E27FC236}">
                <a16:creationId xmlns:a16="http://schemas.microsoft.com/office/drawing/2014/main" id="{517D4AA3-B584-44EC-8A83-C005234911D3}"/>
              </a:ext>
            </a:extLst>
          </p:cNvPr>
          <p:cNvSpPr>
            <a:spLocks/>
          </p:cNvSpPr>
          <p:nvPr/>
        </p:nvSpPr>
        <p:spPr bwMode="gray">
          <a:xfrm>
            <a:off x="0" y="5181600"/>
            <a:ext cx="9169400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7" name="Picture 32" descr="6ac6efb25e0a35d160b484086b39328b">
            <a:extLst>
              <a:ext uri="{FF2B5EF4-FFF2-40B4-BE49-F238E27FC236}">
                <a16:creationId xmlns:a16="http://schemas.microsoft.com/office/drawing/2014/main" id="{9950DA89-9311-4CE9-8C7F-C34A4BCD6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BA605B-AF6F-4F12-85D2-5C6075A186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867D33-BC9F-443B-892E-E7889BF903C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DED5A3-A3F5-4ABD-8120-3A0E78F30F65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F99260D-0D97-47EC-A70C-0C2C899DCDE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9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7DA13A-B36C-4832-8BAB-3C1A2248B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733B-B546-473C-AA1E-F497F1D3F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7F228F-FA10-4719-A9BE-BF91F1BBE6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76B5A-8427-479A-9FAC-B8B31250E3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9418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643EEF-D7A9-47B8-BB4F-C4E4915555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99178E-413A-4E9D-80AF-F9563FAB1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7D6BAA-862E-47BB-A962-31D1B65EB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9A6FC-015F-47AE-B140-72BDD194575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9380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8B52C9-B42C-44A7-B268-64A9E87681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0A8728-B11D-4518-BF05-18D3099CE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EE66BF-C094-49C1-B91E-B1E456C90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E9710-6073-43E9-9067-B0A75C8BF3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4977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5CECEC-37AE-4E4A-815A-C15E971932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239B4C-7FDF-473D-847C-88FC0237C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CCF64F-9491-42D0-9A48-F2784E9D4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D4D86-FB8A-45DF-9C42-07F140977E5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8865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06D61D-2F66-449A-A8FD-1CC22E72E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FB15ED-CCFF-426D-8192-B9C8DC7284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1961F9-7646-402E-969D-DE014C5DE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A9AEE-81E4-46DB-8120-025E1588F62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6919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0DE753-EF2F-437F-B263-BC72E2C3D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C000CF-C762-4205-B8A3-6469966721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CE4969-0477-475E-B9F9-20140805D6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C1572-09EF-467B-BA4A-AEDFD473BF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9871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13E5B46-6F4B-493F-8693-B66C7D739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21633D-056D-4E49-AADC-AC1B0CC619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A03CAF-BF1F-45D0-A850-4D97E9EAA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F2C6E-AEF9-4D41-B053-3BCE15F4854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0720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3496E27-E525-44B9-B6A4-F3E5F2737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229F6A-98D2-4E41-A3AB-DEB0E4740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69561A3-552A-4C24-9369-EF6A66725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BBA1E-D4A5-4B6C-ADCC-D60FE5FC4AB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1750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ECBFBC-4C28-488C-A949-E817F3789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BBCF47-9DE7-492C-9ED0-B9697A6A5A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704501-515E-47DA-BFFB-AF670D3995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5B22A-43D3-474F-A4AC-1414C7E91FA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1987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D17CF-5A09-44F7-8E8E-1A58CC8A3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443F7B-46DD-4AF3-81DB-50CA1707C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D165D-55B1-48F8-9897-38DE6C431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7F566-EBC6-4F83-B389-71944C458E1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89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2E6F56-EBC2-438D-98A7-4381C783D7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2C4C5-5414-4FFB-AB4C-75BEA66CD1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421AD-B83E-451C-8FEC-0D36A9AD8B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0F422-9EF5-4633-9F13-5CE6E685C71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7520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295DC"/>
            </a:gs>
            <a:gs pos="100000">
              <a:srgbClr val="FFFFC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086713B-351D-43B2-B8D2-07097B3BF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BC8A19E-A65D-43A6-93F1-DDA651AB5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6BEAB2A-C45D-4AA9-85B2-1729E826CA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1A45EE-D871-4AAD-AC11-BAC9D47589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333A8E-F63C-4808-98A4-F95C5ABD33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E5F021-F2AF-49E9-94D0-D47242EE533A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034" name="Freeform 10">
            <a:extLst>
              <a:ext uri="{FF2B5EF4-FFF2-40B4-BE49-F238E27FC236}">
                <a16:creationId xmlns:a16="http://schemas.microsoft.com/office/drawing/2014/main" id="{B277ACE0-9776-443D-90DA-537063FC2555}"/>
              </a:ext>
            </a:extLst>
          </p:cNvPr>
          <p:cNvSpPr>
            <a:spLocks/>
          </p:cNvSpPr>
          <p:nvPr/>
        </p:nvSpPr>
        <p:spPr bwMode="gray">
          <a:xfrm>
            <a:off x="0" y="5715000"/>
            <a:ext cx="9169400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1032" name="Picture 11" descr="6ac6efb25e0a35d160b484086b39328b">
            <a:extLst>
              <a:ext uri="{FF2B5EF4-FFF2-40B4-BE49-F238E27FC236}">
                <a16:creationId xmlns:a16="http://schemas.microsoft.com/office/drawing/2014/main" id="{B1EEC501-3843-4369-8D22-C372094CB6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0CB7698B-3EDF-47E9-9130-9DE89D3E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01962"/>
          </a:xfrm>
        </p:spPr>
        <p:txBody>
          <a:bodyPr/>
          <a:lstStyle/>
          <a:p>
            <a:r>
              <a:rPr lang="ru-RU" altLang="en-US" sz="4000" b="1">
                <a:solidFill>
                  <a:schemeClr val="tx1"/>
                </a:solidFill>
              </a:rPr>
              <a:t>Урок «Основы безопасности жизнедеятельности</a:t>
            </a:r>
            <a:r>
              <a:rPr lang="ru-RU" altLang="en-US" sz="2800" b="1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3075" name="Содержимое 2">
            <a:extLst>
              <a:ext uri="{FF2B5EF4-FFF2-40B4-BE49-F238E27FC236}">
                <a16:creationId xmlns:a16="http://schemas.microsoft.com/office/drawing/2014/main" id="{F906306C-CDDD-4138-B6B8-7F1B2D17F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1676400"/>
          </a:xfrm>
        </p:spPr>
        <p:txBody>
          <a:bodyPr/>
          <a:lstStyle/>
          <a:p>
            <a:r>
              <a:rPr lang="ru-RU" altLang="en-US" sz="2800" b="1"/>
              <a:t>Действия в условиях различного рода экстремальных и опасных ситуаций"</a:t>
            </a:r>
          </a:p>
          <a:p>
            <a:endParaRPr lang="ru-RU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2C3650FE-05E6-4B88-9AFE-F1949DB6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должны быть безопасными!</a:t>
            </a:r>
            <a:endParaRPr lang="ru-RU" altLang="en-US">
              <a:solidFill>
                <a:srgbClr val="FF0000"/>
              </a:solidFill>
            </a:endParaRPr>
          </a:p>
        </p:txBody>
      </p:sp>
      <p:pic>
        <p:nvPicPr>
          <p:cNvPr id="12291" name="Picture 2" descr="D:\Мои документы\Мои рисунки\Урок ОБЖ\goal.jpg">
            <a:extLst>
              <a:ext uri="{FF2B5EF4-FFF2-40B4-BE49-F238E27FC236}">
                <a16:creationId xmlns:a16="http://schemas.microsoft.com/office/drawing/2014/main" id="{94EF8DBD-32F5-461C-B658-A65B16169C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73200"/>
            <a:ext cx="3736975" cy="2489200"/>
          </a:xfrm>
        </p:spPr>
      </p:pic>
      <p:pic>
        <p:nvPicPr>
          <p:cNvPr id="12292" name="Picture 3" descr="D:\Мои документы\Мои рисунки\Урок ОБЖ\Cea-mai-aglomerata-zona-din-lume---Mongkok--China.jpg">
            <a:extLst>
              <a:ext uri="{FF2B5EF4-FFF2-40B4-BE49-F238E27FC236}">
                <a16:creationId xmlns:a16="http://schemas.microsoft.com/office/drawing/2014/main" id="{66B69313-AFB6-419C-8111-F05274E2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8913"/>
            <a:ext cx="3733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5">
            <a:extLst>
              <a:ext uri="{FF2B5EF4-FFF2-40B4-BE49-F238E27FC236}">
                <a16:creationId xmlns:a16="http://schemas.microsoft.com/office/drawing/2014/main" id="{2430C10E-E828-45D2-BC32-A58A74736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09800"/>
            <a:ext cx="32766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600" b="1"/>
              <a:t>Не ходите в безлюдные места!</a:t>
            </a:r>
          </a:p>
          <a:p>
            <a:pPr algn="ctr" eaLnBrk="1" hangingPunct="1"/>
            <a:endParaRPr lang="ru-RU" altLang="en-US" sz="1600" b="1"/>
          </a:p>
          <a:p>
            <a:pPr algn="ctr" eaLnBrk="1" hangingPunct="1"/>
            <a:endParaRPr lang="ru-RU" altLang="en-US" sz="1600" b="1"/>
          </a:p>
          <a:p>
            <a:pPr algn="ctr" eaLnBrk="1" hangingPunct="1"/>
            <a:endParaRPr lang="ru-RU" altLang="en-US" sz="1600" b="1"/>
          </a:p>
          <a:p>
            <a:pPr algn="ctr" eaLnBrk="1" hangingPunct="1"/>
            <a:endParaRPr lang="ru-RU" altLang="en-US" sz="1600" b="1"/>
          </a:p>
          <a:p>
            <a:pPr algn="ctr" eaLnBrk="1" hangingPunct="1"/>
            <a:endParaRPr lang="ru-RU" altLang="en-US" sz="1600" b="1"/>
          </a:p>
          <a:p>
            <a:pPr algn="ctr" eaLnBrk="1" hangingPunct="1"/>
            <a:endParaRPr lang="ru-RU" altLang="en-US" sz="1600" b="1"/>
          </a:p>
          <a:p>
            <a:pPr algn="ctr" eaLnBrk="1" hangingPunct="1"/>
            <a:endParaRPr lang="ru-RU" altLang="en-US" sz="1600" b="1"/>
          </a:p>
          <a:p>
            <a:pPr algn="ctr" eaLnBrk="1" hangingPunct="1"/>
            <a:endParaRPr lang="ru-RU" altLang="en-US" sz="1600" b="1"/>
          </a:p>
          <a:p>
            <a:pPr eaLnBrk="1" hangingPunct="1"/>
            <a:r>
              <a:rPr lang="ru-RU" altLang="en-US" sz="1600" b="1"/>
              <a:t>Если вы потерялись в людном месте, не уходите далеко, попросите помощи у полицейского</a:t>
            </a:r>
          </a:p>
          <a:p>
            <a:pPr eaLnBrk="1" hangingPunct="1"/>
            <a:endParaRPr lang="ru-RU" altLang="en-US" sz="12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2350F1DD-57A9-42D7-AD7C-8F078AF9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solidFill>
                  <a:srgbClr val="FF0000"/>
                </a:solidFill>
              </a:rPr>
              <a:t>«Селфи» может быть опасно</a:t>
            </a:r>
          </a:p>
        </p:txBody>
      </p:sp>
      <p:pic>
        <p:nvPicPr>
          <p:cNvPr id="13315" name="Picture 2" descr="D:\Мои документы\Мои рисунки\Урок ОБЖ\sddefault.jpg">
            <a:extLst>
              <a:ext uri="{FF2B5EF4-FFF2-40B4-BE49-F238E27FC236}">
                <a16:creationId xmlns:a16="http://schemas.microsoft.com/office/drawing/2014/main" id="{D9278061-FAEF-4502-87FC-E64DFA9FB7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3581400" cy="2686050"/>
          </a:xfrm>
        </p:spPr>
      </p:pic>
      <p:pic>
        <p:nvPicPr>
          <p:cNvPr id="13316" name="Picture 4" descr="D:\Мои документы\Мои рисунки\Урок ОБЖ\1424236403_70.jpg">
            <a:extLst>
              <a:ext uri="{FF2B5EF4-FFF2-40B4-BE49-F238E27FC236}">
                <a16:creationId xmlns:a16="http://schemas.microsoft.com/office/drawing/2014/main" id="{16FAE6D3-C06C-4DB3-8C22-BE98378B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0500"/>
            <a:ext cx="35052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D:\Мои документы\Мои рисунки\Урок ОБЖ\41077.jpg">
            <a:extLst>
              <a:ext uri="{FF2B5EF4-FFF2-40B4-BE49-F238E27FC236}">
                <a16:creationId xmlns:a16="http://schemas.microsoft.com/office/drawing/2014/main" id="{7A0E91F5-09F7-4221-9A0F-F75C31F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1219200"/>
            <a:ext cx="497363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Прямоугольник 7">
            <a:extLst>
              <a:ext uri="{FF2B5EF4-FFF2-40B4-BE49-F238E27FC236}">
                <a16:creationId xmlns:a16="http://schemas.microsoft.com/office/drawing/2014/main" id="{4198589B-1BBD-44F0-9779-973337D6B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419600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Убедитесь, что вам ничто не угрожает!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C93685AA-E667-4CFD-AE1B-35777C6A0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в интернете</a:t>
            </a:r>
            <a:endParaRPr lang="ru-RU" altLang="en-US" b="1">
              <a:solidFill>
                <a:srgbClr val="FF0000"/>
              </a:solidFill>
            </a:endParaRPr>
          </a:p>
        </p:txBody>
      </p:sp>
      <p:sp>
        <p:nvSpPr>
          <p:cNvPr id="14339" name="Содержимое 2">
            <a:extLst>
              <a:ext uri="{FF2B5EF4-FFF2-40B4-BE49-F238E27FC236}">
                <a16:creationId xmlns:a16="http://schemas.microsoft.com/office/drawing/2014/main" id="{610F389D-C8A8-4AD9-9F76-878EA8D84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z="2400" b="1"/>
              <a:t>Не сообщайте личные данные</a:t>
            </a:r>
          </a:p>
          <a:p>
            <a:r>
              <a:rPr lang="ru-RU" altLang="en-US" sz="2400" b="1"/>
              <a:t>Не доверяйте виртуальным «друзьям»</a:t>
            </a:r>
          </a:p>
          <a:p>
            <a:endParaRPr lang="ru-RU" altLang="en-US"/>
          </a:p>
        </p:txBody>
      </p:sp>
      <p:pic>
        <p:nvPicPr>
          <p:cNvPr id="14340" name="Picture 3" descr="D:\Мои документы\Мои рисунки\Урок ОБЖ\01160632_safenet.jpg">
            <a:extLst>
              <a:ext uri="{FF2B5EF4-FFF2-40B4-BE49-F238E27FC236}">
                <a16:creationId xmlns:a16="http://schemas.microsoft.com/office/drawing/2014/main" id="{B6551634-9041-4E7D-91C0-0D09D080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D:\Мои документы\Мои рисунки\Урок ОБЖ\Дети.jpg">
            <a:extLst>
              <a:ext uri="{FF2B5EF4-FFF2-40B4-BE49-F238E27FC236}">
                <a16:creationId xmlns:a16="http://schemas.microsoft.com/office/drawing/2014/main" id="{D851CB6A-C028-4431-BCC0-982C99F4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3733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D:\Мои документы\Мои рисунки\Урок ОБЖ\16062007-144437-0.jpg">
            <a:extLst>
              <a:ext uri="{FF2B5EF4-FFF2-40B4-BE49-F238E27FC236}">
                <a16:creationId xmlns:a16="http://schemas.microsoft.com/office/drawing/2014/main" id="{08B2979B-AB9F-402A-9E8F-1EAD3556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874963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6">
            <a:extLst>
              <a:ext uri="{FF2B5EF4-FFF2-40B4-BE49-F238E27FC236}">
                <a16:creationId xmlns:a16="http://schemas.microsoft.com/office/drawing/2014/main" id="{B3EC8194-32A7-4451-9484-EEFD6D52B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618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en-US" sz="2400" b="1"/>
              <a:t> Не посещайте подозрительные сайты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2168FEBB-759C-4731-B37F-934CBA1DF6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2057400"/>
          </a:xfrm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en-US" sz="6000" b="1" i="1">
                <a:solidFill>
                  <a:srgbClr val="A50021"/>
                </a:solidFill>
                <a:latin typeface="Bookman Old Style" panose="02050604050505020204" pitchFamily="18" charset="0"/>
              </a:rPr>
              <a:t>Экстремальные ситуации дома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AAD1C6AC-4638-4990-9B33-988E33E0C63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10800000" flipV="1">
            <a:off x="1371600" y="5562600"/>
            <a:ext cx="1600200" cy="30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>
              <a:solidFill>
                <a:schemeClr val="bg1"/>
              </a:solidFill>
            </a:endParaRPr>
          </a:p>
        </p:txBody>
      </p:sp>
      <p:pic>
        <p:nvPicPr>
          <p:cNvPr id="15364" name="Picture 6" descr="130117-120310-7939">
            <a:extLst>
              <a:ext uri="{FF2B5EF4-FFF2-40B4-BE49-F238E27FC236}">
                <a16:creationId xmlns:a16="http://schemas.microsoft.com/office/drawing/2014/main" id="{6C82DD42-549E-4CB7-84ED-89644F39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276475" cy="200977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7" descr="0311_5">
            <a:extLst>
              <a:ext uri="{FF2B5EF4-FFF2-40B4-BE49-F238E27FC236}">
                <a16:creationId xmlns:a16="http://schemas.microsoft.com/office/drawing/2014/main" id="{8EF739D9-DEA8-4FBE-BE67-B995EBDF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609850" cy="20002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8" descr="загруженное">
            <a:extLst>
              <a:ext uri="{FF2B5EF4-FFF2-40B4-BE49-F238E27FC236}">
                <a16:creationId xmlns:a16="http://schemas.microsoft.com/office/drawing/2014/main" id="{374168AE-C3AE-4AD5-B380-A7A62BFE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2209800" cy="202882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F56A51A-479B-4EAD-A914-F7C2B381A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</a:t>
            </a:r>
            <a:b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дома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BEF19EC-1819-4EE9-86F2-9F5FAC2E14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/>
              <a:t>                         </a:t>
            </a:r>
            <a:r>
              <a:rPr lang="ru-RU" altLang="en-US" sz="3600" b="1" i="1" u="sng">
                <a:solidFill>
                  <a:srgbClr val="000066"/>
                </a:solidFill>
              </a:rPr>
              <a:t>Ситуация №1.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en-US" sz="3600" b="1" i="1" u="sng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i="1"/>
              <a:t>. Вы находитесь дома, в своей квартире. Родители на работе. Внезапно вы чувствуете резкий запах дыма и гари. Открыв входную дверь, вы видите, что весь подъезд объят пламенем, в дыму ни лифта, ни лестнице не видно.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en-US" sz="2800" b="1" i="1"/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Давайте обсудим, какие ваши действия?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9C3743F-50A9-461B-A7B4-DB5EAAAA4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31BF4D2-148F-467D-A2A8-98BC6B195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4" descr="d37d07420325a872c3f27fa2789ba198">
            <a:extLst>
              <a:ext uri="{FF2B5EF4-FFF2-40B4-BE49-F238E27FC236}">
                <a16:creationId xmlns:a16="http://schemas.microsoft.com/office/drawing/2014/main" id="{D09BA55F-AEAD-42E0-A6A0-ECA43591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1F846A-2944-4E9B-8351-383291BE2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9E9375A-9594-4861-9115-ACDECEBB8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6" name="Picture 4" descr="3_15886_pic_фото">
            <a:extLst>
              <a:ext uri="{FF2B5EF4-FFF2-40B4-BE49-F238E27FC236}">
                <a16:creationId xmlns:a16="http://schemas.microsoft.com/office/drawing/2014/main" id="{87124835-A817-40AC-BBBF-C010F2B3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1263283460_engelsa_69_vsalde">
            <a:extLst>
              <a:ext uri="{FF2B5EF4-FFF2-40B4-BE49-F238E27FC236}">
                <a16:creationId xmlns:a16="http://schemas.microsoft.com/office/drawing/2014/main" id="{EB008647-C8A9-4057-B03D-B399BE61599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Пожар 27 февраля Ленина 16 404">
            <a:extLst>
              <a:ext uri="{FF2B5EF4-FFF2-40B4-BE49-F238E27FC236}">
                <a16:creationId xmlns:a16="http://schemas.microsoft.com/office/drawing/2014/main" id="{2538A2AE-ADCB-4E79-8263-E3C229721F0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F6B9363-D4BC-4E43-B8A4-7F60F256A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48F9238-72D2-4EC3-A1A9-0FC6A48C3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Позвонить по телефону </a:t>
            </a:r>
            <a:r>
              <a:rPr lang="ru-RU" altLang="en-US" sz="3600" b="1" i="1" u="sng">
                <a:solidFill>
                  <a:srgbClr val="FF0000"/>
                </a:solidFill>
              </a:rPr>
              <a:t>01</a:t>
            </a:r>
            <a:r>
              <a:rPr lang="ru-RU" altLang="en-US" sz="2800" b="1" i="1"/>
              <a:t>, четко назвать свой адрес, вызвать пожарных;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Плотно закрыть входную дверь, забить тряпками все щели и вентиляционные отверстия;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Набрать воды в ванну;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Перейти в самую дальнюю от входной двери комнату;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Приготовить фонарик или кусок яркой ткани, чтобы подавать сигналы;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Если есть балкон, можно выйти на балкон и там ждать пожарных.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9B931CDB-110A-4AFD-8420-1ADBA3D131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3276600"/>
            <a:ext cx="7848600" cy="1981200"/>
          </a:xfrm>
        </p:spPr>
        <p:txBody>
          <a:bodyPr/>
          <a:lstStyle/>
          <a:p>
            <a:pPr eaLnBrk="1" hangingPunct="1"/>
            <a:r>
              <a:rPr lang="ru-RU" altLang="en-US" sz="5400" b="1" i="1">
                <a:solidFill>
                  <a:srgbClr val="000066"/>
                </a:solidFill>
                <a:latin typeface="Bookman Old Style" panose="02050604050505020204" pitchFamily="18" charset="0"/>
              </a:rPr>
              <a:t>Шаги к безопасности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D63D9D78-5C6C-4287-B9DA-3FE60646545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en-US" sz="2800" b="1" i="1">
              <a:solidFill>
                <a:srgbClr val="A5002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en-US" sz="900" b="1" i="1"/>
          </a:p>
        </p:txBody>
      </p:sp>
      <p:pic>
        <p:nvPicPr>
          <p:cNvPr id="4100" name="Picture 6" descr="167703-big">
            <a:extLst>
              <a:ext uri="{FF2B5EF4-FFF2-40B4-BE49-F238E27FC236}">
                <a16:creationId xmlns:a16="http://schemas.microsoft.com/office/drawing/2014/main" id="{D3E34B8E-DE36-4B7B-B0A1-102A8EF6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46588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7" descr="3472788-734b8f2277223b45">
            <a:extLst>
              <a:ext uri="{FF2B5EF4-FFF2-40B4-BE49-F238E27FC236}">
                <a16:creationId xmlns:a16="http://schemas.microsoft.com/office/drawing/2014/main" id="{D32FDED8-3461-49D2-BEA6-F7BE2AF9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52400"/>
            <a:ext cx="403542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45D9168-F6B4-4BFA-9BC6-E42F6937A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643076C-79A0-4B2C-8106-5A90CF0D8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Можно ли в такой ситуации пользоваться лифтом?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Можно ли спускаться по водосточной трубе, связывать простыни, веревки, чтобы выбраться с балкона?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 </a:t>
            </a:r>
            <a:r>
              <a:rPr lang="ru-RU" altLang="en-US" b="1" i="1">
                <a:solidFill>
                  <a:srgbClr val="FF0000"/>
                </a:solidFill>
              </a:rPr>
              <a:t>НЕЛЬЗЯ!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Как можно передвигаться по задымленному помещению?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ПОЛЗКОМ ИЛИ СОГНУВШИСЬ.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67A320E-9DCB-4A94-BBC4-1B3CB95FB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</a:t>
            </a:r>
            <a:b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дома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7733821-7351-4E4F-B9A2-AB4610694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/>
              <a:t>                      </a:t>
            </a:r>
            <a:r>
              <a:rPr lang="ru-RU" altLang="en-US" b="1" i="1" u="sng">
                <a:solidFill>
                  <a:srgbClr val="000066"/>
                </a:solidFill>
              </a:rPr>
              <a:t>Ситуация №2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В 16.00. Вы смотрите телевизор в своей комнате. Бабушка дремлет в соседней комнате. Внезапно телевизор взрывается и начинает сильно дымиться. Комната заполняется дымом.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en-US" b="1" i="1"/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Давайте обсудим ваши действия.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281E6BC-1ADE-41FC-8619-FFF569CAB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AEDF975-7FD3-4C3D-9BEF-92846354F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4580" name="Picture 4" descr="495320">
            <a:extLst>
              <a:ext uri="{FF2B5EF4-FFF2-40B4-BE49-F238E27FC236}">
                <a16:creationId xmlns:a16="http://schemas.microsoft.com/office/drawing/2014/main" id="{DEE2FF20-C907-43A8-A048-EA7A9F38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336B0C6-C22D-44A2-9B28-A7AA3E8DC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4854334-6843-4783-9360-9703CFCD0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5604" name="Picture 4" descr="th36">
            <a:extLst>
              <a:ext uri="{FF2B5EF4-FFF2-40B4-BE49-F238E27FC236}">
                <a16:creationId xmlns:a16="http://schemas.microsoft.com/office/drawing/2014/main" id="{C23BA483-6DC6-476C-99F1-88EC6613E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B64563F-DE66-48F6-94F9-C820C9CFA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7C48BE2-5EBA-4DF9-BFBC-8C547D799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8" name="Picture 4" descr="m42230">
            <a:extLst>
              <a:ext uri="{FF2B5EF4-FFF2-40B4-BE49-F238E27FC236}">
                <a16:creationId xmlns:a16="http://schemas.microsoft.com/office/drawing/2014/main" id="{C4892093-D43F-4766-846D-422F96FF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A9881D6-ECA0-40B5-8808-AD72E4973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000F515-D171-4812-96FB-56EDC7F91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52" name="Picture 4" descr="DSC_0838-600">
            <a:extLst>
              <a:ext uri="{FF2B5EF4-FFF2-40B4-BE49-F238E27FC236}">
                <a16:creationId xmlns:a16="http://schemas.microsoft.com/office/drawing/2014/main" id="{12A50595-6E80-41A0-8814-0B3BE898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0D642BB-5948-40D3-9918-EBC17AEE0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2705B3D-39B5-4735-A947-7F7C06BE1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4953000"/>
          </a:xfrm>
        </p:spPr>
        <p:txBody>
          <a:bodyPr/>
          <a:lstStyle/>
          <a:p>
            <a:pPr eaLnBrk="1" hangingPunct="1"/>
            <a:r>
              <a:rPr lang="ru-RU" altLang="en-US" sz="2800" b="1" i="1"/>
              <a:t>Выключить шнур телевизора из розетки;</a:t>
            </a:r>
          </a:p>
          <a:p>
            <a:pPr eaLnBrk="1" hangingPunct="1"/>
            <a:r>
              <a:rPr lang="ru-RU" altLang="en-US" sz="2800" b="1" i="1"/>
              <a:t>Набросить на телевизор плотное одеяле;</a:t>
            </a:r>
          </a:p>
          <a:p>
            <a:pPr eaLnBrk="1" hangingPunct="1"/>
            <a:r>
              <a:rPr lang="ru-RU" altLang="en-US" sz="2800" b="1" i="1"/>
              <a:t>Намочить платок и дышать через него;</a:t>
            </a:r>
          </a:p>
          <a:p>
            <a:pPr eaLnBrk="1" hangingPunct="1"/>
            <a:r>
              <a:rPr lang="ru-RU" altLang="en-US" sz="2800" b="1" i="1"/>
              <a:t>Плотно закрыть окна;</a:t>
            </a:r>
          </a:p>
          <a:p>
            <a:pPr eaLnBrk="1" hangingPunct="1"/>
            <a:r>
              <a:rPr lang="ru-RU" altLang="en-US" sz="2800" b="1" i="1"/>
              <a:t>Забрать бабушку и немедленно выйти из помещения, плотно прикрыв за собой дверь;</a:t>
            </a:r>
          </a:p>
          <a:p>
            <a:pPr eaLnBrk="1" hangingPunct="1"/>
            <a:r>
              <a:rPr lang="ru-RU" altLang="en-US" sz="2800" b="1" i="1"/>
              <a:t>Позвонить по телефону -  </a:t>
            </a:r>
            <a:r>
              <a:rPr lang="ru-RU" altLang="en-US" sz="3600" b="1" i="1">
                <a:solidFill>
                  <a:srgbClr val="FF0000"/>
                </a:solidFill>
              </a:rPr>
              <a:t>01</a:t>
            </a:r>
            <a:r>
              <a:rPr lang="ru-RU" altLang="en-US" sz="2800" b="1" i="1"/>
              <a:t>, вызвать пожарных.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35A4FB5-1A2D-4D5A-9C58-857CAC148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44563"/>
          </a:xfrm>
        </p:spPr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9D932EE-3638-4706-8471-0E91A3481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Может быть, сначала нужно было вылить на горящий телевизор ведро воды?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НЕТ! Нельзя тушить включенные электроприборы водой – будет удар током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Если глаза разъедает дым, что делать?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Закрыть глаза, передвигаться, держась за стенки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6C2771A-142B-4B75-A975-9F2B4DD7F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</a:t>
            </a:r>
            <a:b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дома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23DC234-3E55-42E4-B41C-FDCE6E10D4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</a:t>
            </a:r>
            <a:r>
              <a:rPr lang="ru-RU" altLang="en-US" b="1" i="1" u="sng">
                <a:solidFill>
                  <a:srgbClr val="A50021"/>
                </a:solidFill>
              </a:rPr>
              <a:t>Ситуация №3</a:t>
            </a:r>
          </a:p>
          <a:p>
            <a:pPr marL="0" indent="0" eaLnBrk="1" hangingPunct="1">
              <a:buNone/>
            </a:pPr>
            <a:r>
              <a:rPr lang="ru-RU" altLang="en-US" b="1" i="1"/>
              <a:t>Вечер. Вы зашли домой и с порога почувствовали сильный запах газа. Родителей нет дома.</a:t>
            </a:r>
          </a:p>
          <a:p>
            <a:pPr eaLnBrk="1" hangingPunct="1"/>
            <a:r>
              <a:rPr lang="ru-RU" altLang="en-US" b="1" i="1"/>
              <a:t>Давайте обсудим ваши действия.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1245425040_1">
            <a:extLst>
              <a:ext uri="{FF2B5EF4-FFF2-40B4-BE49-F238E27FC236}">
                <a16:creationId xmlns:a16="http://schemas.microsoft.com/office/drawing/2014/main" id="{E11FE81A-7E60-426A-A5D1-B835F6F6DC0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0"/>
            <a:ext cx="70104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850D2-920D-4D02-9E5C-649A6310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>
              <a:defRPr/>
            </a:pPr>
            <a:b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безопасного поведения в городе , селе.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dirty="0">
                <a:solidFill>
                  <a:srgbClr val="000066"/>
                </a:solidFill>
              </a:rPr>
              <a:t>Ситуация №1.</a:t>
            </a:r>
            <a:endParaRPr lang="ru-RU" dirty="0"/>
          </a:p>
        </p:txBody>
      </p:sp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938F77F1-E950-43E8-9390-AD6C529FE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 altLang="en-US" sz="1800" b="1"/>
          </a:p>
          <a:p>
            <a:pPr>
              <a:buFontTx/>
              <a:buNone/>
            </a:pPr>
            <a:endParaRPr lang="ru-RU" altLang="en-US" sz="1800" b="1"/>
          </a:p>
          <a:p>
            <a:pPr>
              <a:buFontTx/>
              <a:buNone/>
            </a:pPr>
            <a:endParaRPr lang="ru-RU" altLang="en-US" sz="1800" b="1"/>
          </a:p>
          <a:p>
            <a:pPr>
              <a:buFontTx/>
              <a:buNone/>
            </a:pPr>
            <a:endParaRPr lang="ru-RU" altLang="en-US" sz="1800" b="1"/>
          </a:p>
          <a:p>
            <a:pPr>
              <a:buFontTx/>
              <a:buNone/>
            </a:pPr>
            <a:r>
              <a:rPr lang="ru-RU" altLang="en-US" sz="1800" b="1"/>
              <a:t>Вы идете по улице. К вам подходит незнакомец и предлагает покататься на машине.</a:t>
            </a:r>
          </a:p>
          <a:p>
            <a:r>
              <a:rPr lang="ru-RU" altLang="en-US" sz="1800" b="1" i="1"/>
              <a:t> Давайте обсудим, какие ваши действия?</a:t>
            </a:r>
          </a:p>
          <a:p>
            <a:endParaRPr lang="ru-RU" altLang="en-US" sz="1800"/>
          </a:p>
        </p:txBody>
      </p:sp>
      <p:pic>
        <p:nvPicPr>
          <p:cNvPr id="5124" name="Рисунок 3" descr="hello_html_581a393c.jpg">
            <a:extLst>
              <a:ext uri="{FF2B5EF4-FFF2-40B4-BE49-F238E27FC236}">
                <a16:creationId xmlns:a16="http://schemas.microsoft.com/office/drawing/2014/main" id="{70C93D01-281C-41AD-9232-18F9B2B1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22367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D:\Мои документы\Мои рисунки\Урок ОБЖ\66016226_1288548481_image_gallery.jpg">
            <a:extLst>
              <a:ext uri="{FF2B5EF4-FFF2-40B4-BE49-F238E27FC236}">
                <a16:creationId xmlns:a16="http://schemas.microsoft.com/office/drawing/2014/main" id="{6F5D6028-7C3C-454D-815F-EB8666CF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D:\Мои документы\Мои рисунки\Урок ОБЖ\wG971ruXfR0.jpg">
            <a:extLst>
              <a:ext uri="{FF2B5EF4-FFF2-40B4-BE49-F238E27FC236}">
                <a16:creationId xmlns:a16="http://schemas.microsoft.com/office/drawing/2014/main" id="{C078CD52-0DF9-44DB-853D-39EAE8A28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8956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0EBDF23-24BA-42F2-BB73-D6E545D26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E055D87-EABC-4508-B583-2E7504F78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2772" name="Picture 4" descr="spichki">
            <a:extLst>
              <a:ext uri="{FF2B5EF4-FFF2-40B4-BE49-F238E27FC236}">
                <a16:creationId xmlns:a16="http://schemas.microsoft.com/office/drawing/2014/main" id="{CF5E9763-39FE-4222-ADFD-9CA3B17F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066EB41-F56F-4ACE-BAD3-375F54851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0202A61-385B-4BD0-9B36-07F022AB5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6" name="Picture 4" descr="2636ae">
            <a:extLst>
              <a:ext uri="{FF2B5EF4-FFF2-40B4-BE49-F238E27FC236}">
                <a16:creationId xmlns:a16="http://schemas.microsoft.com/office/drawing/2014/main" id="{BD12F694-36F2-4A4A-BC0F-A452B4C1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FD1AA34-4999-4664-8FD7-AE30B017A5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61DA9E6-3CDD-4E65-A801-ADF2DFE99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4820" name="Picture 4" descr="gaz_yaroslavlt">
            <a:extLst>
              <a:ext uri="{FF2B5EF4-FFF2-40B4-BE49-F238E27FC236}">
                <a16:creationId xmlns:a16="http://schemas.microsoft.com/office/drawing/2014/main" id="{9032CECB-E0C3-4AFE-A7F3-AC78EA92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FDE37FD-51A7-45D5-B7B2-321B64429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2AACC73-A475-4429-A6D6-C3BF702DA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 eaLnBrk="1" hangingPunct="1"/>
            <a:r>
              <a:rPr lang="ru-RU" altLang="en-US" b="1" i="1"/>
              <a:t>Не зажигать спичек, свечей, зажигалок;</a:t>
            </a:r>
          </a:p>
          <a:p>
            <a:pPr eaLnBrk="1" hangingPunct="1"/>
            <a:r>
              <a:rPr lang="ru-RU" altLang="en-US" b="1" i="1"/>
              <a:t>Выключить газовые конфорки;</a:t>
            </a:r>
          </a:p>
          <a:p>
            <a:pPr eaLnBrk="1" hangingPunct="1"/>
            <a:r>
              <a:rPr lang="ru-RU" altLang="en-US" b="1" i="1"/>
              <a:t>Немедленно перекрыть газ;</a:t>
            </a:r>
          </a:p>
          <a:p>
            <a:pPr eaLnBrk="1" hangingPunct="1"/>
            <a:r>
              <a:rPr lang="ru-RU" altLang="en-US" b="1" i="1"/>
              <a:t>Выключить все электроприборы;</a:t>
            </a:r>
          </a:p>
          <a:p>
            <a:pPr eaLnBrk="1" hangingPunct="1"/>
            <a:r>
              <a:rPr lang="ru-RU" altLang="en-US" b="1" i="1"/>
              <a:t>Открыть форточки;</a:t>
            </a:r>
          </a:p>
          <a:p>
            <a:pPr eaLnBrk="1" hangingPunct="1"/>
            <a:r>
              <a:rPr lang="ru-RU" altLang="en-US" b="1" i="1"/>
              <a:t>Звонить в газовую службу по телефону - </a:t>
            </a:r>
            <a:r>
              <a:rPr lang="ru-RU" altLang="en-US" sz="4400" b="1" i="1" u="sng">
                <a:solidFill>
                  <a:srgbClr val="FF0000"/>
                </a:solidFill>
              </a:rPr>
              <a:t>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3EBDF17-A14B-400B-B510-EFCB8C7BE0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i="1">
                <a:solidFill>
                  <a:schemeClr val="bg1"/>
                </a:solidFill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BFB3054-E958-44B6-988F-59AF6E61C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Можно ли самому пытаться ремонтировать газовую плиту; выкручивать конфорки, горелки и т.д.?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i="1"/>
              <a:t>   </a:t>
            </a:r>
            <a:r>
              <a:rPr lang="ru-RU" altLang="en-US" sz="2800" b="1" i="1">
                <a:solidFill>
                  <a:srgbClr val="FF0000"/>
                </a:solidFill>
              </a:rPr>
              <a:t>Нельзя!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Можно ли проверить утечку газа, поднося спичку к конфорке?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i="1"/>
              <a:t>    </a:t>
            </a:r>
            <a:r>
              <a:rPr lang="ru-RU" altLang="en-US" sz="2800" b="1" i="1">
                <a:solidFill>
                  <a:srgbClr val="FF0000"/>
                </a:solidFill>
              </a:rPr>
              <a:t>Нельзя! Может прогреметь взрыв.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i="1"/>
              <a:t>Нужно ли пить какие-нибудь лекарства от отравления газом?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i="1"/>
              <a:t>    </a:t>
            </a:r>
            <a:r>
              <a:rPr lang="ru-RU" altLang="en-US" sz="2800" b="1" i="1">
                <a:solidFill>
                  <a:srgbClr val="FF0000"/>
                </a:solidFill>
              </a:rPr>
              <a:t>Нет, только по назначению врача!</a:t>
            </a:r>
          </a:p>
          <a:p>
            <a:pPr eaLnBrk="1" hangingPunct="1">
              <a:lnSpc>
                <a:spcPct val="90000"/>
              </a:lnSpc>
            </a:pPr>
            <a:endParaRPr lang="ru-RU" altLang="en-US" sz="28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A79D183-A66F-4149-9D1B-5CA9813EA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</a:t>
            </a:r>
            <a:b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дома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756377F-99EA-436D-9270-AB1FEE670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/>
              <a:t>                  </a:t>
            </a:r>
            <a:r>
              <a:rPr lang="ru-RU" altLang="en-US" b="1" i="1" u="sng">
                <a:solidFill>
                  <a:srgbClr val="A50021"/>
                </a:solidFill>
              </a:rPr>
              <a:t>Ситуация №4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Войдя в одну из комнат квартиры, вы увидели, что в ней много пара, а пол залит водой. Из одной батареи отопления бьет струя горячей воды. Дома больше никого нет. Родители придут с работы примерно через 3 часа.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Давайте обсудим ваши действия.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6C1D53D-F939-4196-A5CA-A4FEC3452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223BE9F-26BF-42BA-9B26-9AA70F54A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8916" name="Picture 4" descr="prorvalo-trubu-otopleniya-kto-vinovat">
            <a:extLst>
              <a:ext uri="{FF2B5EF4-FFF2-40B4-BE49-F238E27FC236}">
                <a16:creationId xmlns:a16="http://schemas.microsoft.com/office/drawing/2014/main" id="{702D7637-A591-4F60-90A9-A330F1E32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7475B0A-8124-4341-B885-4694165EA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9B90F23-C215-4E66-94D3-2F9C0A5E4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9940" name="Picture 4" descr="PR20100427144208">
            <a:extLst>
              <a:ext uri="{FF2B5EF4-FFF2-40B4-BE49-F238E27FC236}">
                <a16:creationId xmlns:a16="http://schemas.microsoft.com/office/drawing/2014/main" id="{9B76D771-2947-4D43-9A32-6030320B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C98F834-00F8-4F3A-9205-A5039D18E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039548F-897E-46B6-85A8-6489FAE2A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4" name="Picture 4" descr="IMG_7701sm">
            <a:extLst>
              <a:ext uri="{FF2B5EF4-FFF2-40B4-BE49-F238E27FC236}">
                <a16:creationId xmlns:a16="http://schemas.microsoft.com/office/drawing/2014/main" id="{942138A9-C386-4EE9-AF80-64C24B67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1C18F72-6764-4027-829F-56642B4F39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6D3186B-4ACC-4392-887C-842D17034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988" name="Picture 4" descr="techet-batareya-otopleniya">
            <a:extLst>
              <a:ext uri="{FF2B5EF4-FFF2-40B4-BE49-F238E27FC236}">
                <a16:creationId xmlns:a16="http://schemas.microsoft.com/office/drawing/2014/main" id="{9133AF1C-FAF9-49D0-847C-9635B74B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9701D733-CA6D-40E7-B9AF-44CBC3E8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  <a:endParaRPr lang="ru-RU" altLang="en-US"/>
          </a:p>
        </p:txBody>
      </p:sp>
      <p:sp>
        <p:nvSpPr>
          <p:cNvPr id="6147" name="Содержимое 2">
            <a:extLst>
              <a:ext uri="{FF2B5EF4-FFF2-40B4-BE49-F238E27FC236}">
                <a16:creationId xmlns:a16="http://schemas.microsoft.com/office/drawing/2014/main" id="{99F368CB-2879-4054-B4E6-4A1833B9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2800"/>
            <a:ext cx="7543800" cy="1447800"/>
          </a:xfrm>
        </p:spPr>
        <p:txBody>
          <a:bodyPr/>
          <a:lstStyle/>
          <a:p>
            <a:pPr>
              <a:buFontTx/>
              <a:buNone/>
            </a:pPr>
            <a:endParaRPr lang="ru-RU" altLang="en-US" sz="1600"/>
          </a:p>
          <a:p>
            <a:pPr>
              <a:buFontTx/>
              <a:buNone/>
            </a:pPr>
            <a:r>
              <a:rPr lang="ru-RU" altLang="en-US" sz="1600" b="1"/>
              <a:t> 3.</a:t>
            </a:r>
            <a:r>
              <a:rPr lang="ru-RU" altLang="en-US" sz="2000" b="1"/>
              <a:t>Скажете: "Нет. Я не поеду" и отойдете или перейдете на другую сторону дороги;</a:t>
            </a:r>
          </a:p>
        </p:txBody>
      </p:sp>
      <p:sp>
        <p:nvSpPr>
          <p:cNvPr id="6148" name="TextBox 3">
            <a:extLst>
              <a:ext uri="{FF2B5EF4-FFF2-40B4-BE49-F238E27FC236}">
                <a16:creationId xmlns:a16="http://schemas.microsoft.com/office/drawing/2014/main" id="{0D201E3B-77F4-4435-BEB5-8352FA693B6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38200" y="2219325"/>
            <a:ext cx="495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/>
              <a:t>1. Не доверяйте незнакомцам !!!!!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E3654-D2AB-435F-B80A-E9FED4470618}"/>
              </a:ext>
            </a:extLst>
          </p:cNvPr>
          <p:cNvSpPr txBox="1"/>
          <p:nvPr/>
        </p:nvSpPr>
        <p:spPr>
          <a:xfrm>
            <a:off x="838200" y="2819400"/>
            <a:ext cx="6172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2.В случае опасности не стесняйтесь кричать и просить о помощи!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E9EB636-2F9F-41A0-B7A6-5B1965E88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6C2BE76-84E9-4672-9A55-5C137A5A4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Сообщить об аварии соседям или родителям;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Позвонить в ремонтно-эксплутационное управление и попросить прислать слесаря-водопроводчика;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Отключить электричество.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Перекрыть воду;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en-US" b="1" i="1"/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Поставить в места протечки ведра, тазы, убирать воду.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AF8C24D-B81E-4223-82F4-DC0C8BAB6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57B705A-27D8-4E76-BEC2-27518EF41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5410200"/>
          </a:xfrm>
        </p:spPr>
        <p:txBody>
          <a:bodyPr/>
          <a:lstStyle/>
          <a:p>
            <a:pPr eaLnBrk="1" hangingPunct="1"/>
            <a:r>
              <a:rPr lang="ru-RU" altLang="en-US" b="1" i="1"/>
              <a:t>Нужно ли отключать газ?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 обязательно.</a:t>
            </a:r>
          </a:p>
          <a:p>
            <a:pPr eaLnBrk="1" hangingPunct="1"/>
            <a:r>
              <a:rPr lang="ru-RU" altLang="en-US" b="1" i="1"/>
              <a:t>Если не знаешь телефона, куда звонить, что делать?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Спросить у соседей.</a:t>
            </a:r>
          </a:p>
          <a:p>
            <a:pPr eaLnBrk="1" hangingPunct="1"/>
            <a:r>
              <a:rPr lang="ru-RU" altLang="en-US" b="1" i="1"/>
              <a:t>Как будешь убирать с пола?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Тряпками и отжимать их в ведро.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4AC86325-A1CD-4026-AD78-4C60802640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124200"/>
            <a:ext cx="7772400" cy="2819400"/>
          </a:xfrm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en-US" sz="6000" b="1" i="1">
                <a:solidFill>
                  <a:srgbClr val="A50021"/>
                </a:solidFill>
                <a:latin typeface="Bookman Old Style" panose="02050604050505020204" pitchFamily="18" charset="0"/>
              </a:rPr>
              <a:t>Экстремальные ситуации на улице</a:t>
            </a:r>
          </a:p>
        </p:txBody>
      </p:sp>
      <p:sp>
        <p:nvSpPr>
          <p:cNvPr id="45059" name="Rectangle 12">
            <a:extLst>
              <a:ext uri="{FF2B5EF4-FFF2-40B4-BE49-F238E27FC236}">
                <a16:creationId xmlns:a16="http://schemas.microsoft.com/office/drawing/2014/main" id="{3EA1E9AE-0159-4B32-9F76-A6264886DB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7162800"/>
            <a:ext cx="6400800" cy="152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/>
          </a:p>
        </p:txBody>
      </p:sp>
      <p:pic>
        <p:nvPicPr>
          <p:cNvPr id="45060" name="Picture 6" descr="3b5783cf235e5c7ba53ce366d21fdd1a">
            <a:extLst>
              <a:ext uri="{FF2B5EF4-FFF2-40B4-BE49-F238E27FC236}">
                <a16:creationId xmlns:a16="http://schemas.microsoft.com/office/drawing/2014/main" id="{09324803-DA23-40DB-A5F5-7D705FA76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1676400" cy="26670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7" descr="shkola_vyzhivaniya_v_prirodnyh_usloviyah">
            <a:extLst>
              <a:ext uri="{FF2B5EF4-FFF2-40B4-BE49-F238E27FC236}">
                <a16:creationId xmlns:a16="http://schemas.microsoft.com/office/drawing/2014/main" id="{133E19F2-57C6-4A0D-BC3F-20FCC445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2057400" cy="26670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11" descr="Scan10002">
            <a:extLst>
              <a:ext uri="{FF2B5EF4-FFF2-40B4-BE49-F238E27FC236}">
                <a16:creationId xmlns:a16="http://schemas.microsoft.com/office/drawing/2014/main" id="{4F17003F-05AB-4F03-9DD6-9C1E6ECD4AE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52400"/>
            <a:ext cx="1905000" cy="2667000"/>
          </a:xfrm>
          <a:ln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45063" name="Picture 13" descr="1388501683_grp105pibejz4dn">
            <a:extLst>
              <a:ext uri="{FF2B5EF4-FFF2-40B4-BE49-F238E27FC236}">
                <a16:creationId xmlns:a16="http://schemas.microsoft.com/office/drawing/2014/main" id="{6B608FB2-B05B-4BFE-B011-CB68B3D4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133600" cy="26670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C4F4ADF-6702-404D-915C-8704C62B6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 на улице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7921B9E-51DC-4019-B7E3-4220EDC24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     </a:t>
            </a:r>
            <a:r>
              <a:rPr lang="ru-RU" altLang="en-US" b="1" i="1" u="sng">
                <a:solidFill>
                  <a:srgbClr val="000066"/>
                </a:solidFill>
              </a:rPr>
              <a:t>Ситуация №1</a:t>
            </a:r>
          </a:p>
          <a:p>
            <a:pPr eaLnBrk="1" hangingPunct="1"/>
            <a:r>
              <a:rPr lang="ru-RU" altLang="en-US" b="1" i="1"/>
              <a:t>Вы с родителями пришли на футбольный матч. По окончании на выходе возникли давка и суматоха, к тому же отключилось освещение. Началась паника. Вас оттеснили от родителей, и вы потеряли их из виду. У вас на землю упала сумка.</a:t>
            </a:r>
          </a:p>
          <a:p>
            <a:pPr eaLnBrk="1" hangingPunct="1"/>
            <a:r>
              <a:rPr lang="ru-RU" altLang="en-US" b="1" i="1"/>
              <a:t>Давайте обсудим ваши действия.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054CCBD-2C03-4CE5-8E7F-18E898447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7107" name="Rectangle 6">
            <a:extLst>
              <a:ext uri="{FF2B5EF4-FFF2-40B4-BE49-F238E27FC236}">
                <a16:creationId xmlns:a16="http://schemas.microsoft.com/office/drawing/2014/main" id="{A2968A6B-FD81-4243-93F5-C8B8D3681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7108" name="Picture 7" descr="sIMG_8659">
            <a:extLst>
              <a:ext uri="{FF2B5EF4-FFF2-40B4-BE49-F238E27FC236}">
                <a16:creationId xmlns:a16="http://schemas.microsoft.com/office/drawing/2014/main" id="{9705B045-1702-4696-A998-4F52C7F6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6AC51C3-DC5A-4D62-B7BF-76DDA5DC3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F372110-BEDD-4720-B395-A07AEE2B6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8132" name="Picture 4" descr="1365483221_0443">
            <a:extLst>
              <a:ext uri="{FF2B5EF4-FFF2-40B4-BE49-F238E27FC236}">
                <a16:creationId xmlns:a16="http://schemas.microsoft.com/office/drawing/2014/main" id="{26E2AA6D-F30D-4BDC-8838-834E3C10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DE57FA7-C797-48AA-90DB-1300EC6C1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74B56C3-6CAA-4C1C-B7A7-CCACA5D64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9156" name="Picture 5" descr="mosh-pits57">
            <a:extLst>
              <a:ext uri="{FF2B5EF4-FFF2-40B4-BE49-F238E27FC236}">
                <a16:creationId xmlns:a16="http://schemas.microsoft.com/office/drawing/2014/main" id="{B056233D-AAB5-4926-96E7-8B350A7A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64D47BB-410E-4766-886D-C0E520038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100756D-D6F0-497D-A1D5-454642CE8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763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Держаться в середине толпы и после прохода узких мест постараться выбраться из нее;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Искать своих родителей после окончания сутолоки;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Забыть о сумке, собраться, застегнуть одежду;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Позвонить домой, друзьям, соседям сообщить о себе;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Обратиться к любому полицейскому и заявить о том, что вы потерялись.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EF1512C-DF85-409E-82DB-F1531CF52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A6E9AFF-4126-425D-B8F2-D9BC2218A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486400"/>
          </a:xfrm>
        </p:spPr>
        <p:txBody>
          <a:bodyPr/>
          <a:lstStyle/>
          <a:p>
            <a:pPr eaLnBrk="1" hangingPunct="1"/>
            <a:r>
              <a:rPr lang="ru-RU" altLang="en-US" b="1" i="1"/>
              <a:t>Можно ли кричать, звать родителей?</a:t>
            </a:r>
          </a:p>
          <a:p>
            <a:pPr eaLnBrk="1" hangingPunct="1">
              <a:buFontTx/>
              <a:buNone/>
            </a:pPr>
            <a:r>
              <a:rPr lang="ru-RU" altLang="en-US" sz="2800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Нет, так вы только усиливаете панику.</a:t>
            </a:r>
          </a:p>
          <a:p>
            <a:pPr eaLnBrk="1" hangingPunct="1"/>
            <a:r>
              <a:rPr lang="ru-RU" altLang="en-US" b="1" i="1"/>
              <a:t>Нужно ли пытаться поднять сумку?</a:t>
            </a:r>
          </a:p>
          <a:p>
            <a:pPr eaLnBrk="1" hangingPunct="1">
              <a:buFontTx/>
              <a:buNone/>
            </a:pPr>
            <a:r>
              <a:rPr lang="ru-RU" altLang="en-US" sz="2800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Нельзя! Тебя могут затоптать</a:t>
            </a:r>
            <a:r>
              <a:rPr lang="ru-RU" altLang="en-US" sz="2800" b="1" i="1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ru-RU" altLang="en-US" b="1" i="1"/>
              <a:t>Можно ли использовать столб, тумбу, памятник, чтобы выбраться из толпы?</a:t>
            </a:r>
          </a:p>
          <a:p>
            <a:pPr eaLnBrk="1" hangingPunct="1">
              <a:buFontTx/>
              <a:buNone/>
            </a:pPr>
            <a:r>
              <a:rPr lang="ru-RU" altLang="en-US" sz="2800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Нельзя! Тебя могут раздавить</a:t>
            </a:r>
            <a:r>
              <a:rPr lang="ru-RU" altLang="en-US" sz="2800" b="1" i="1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79F9555-0BCC-4B72-A8EB-5A168E20C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 на улице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D4A5BECB-640C-49B8-9D2E-54750EBCE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    </a:t>
            </a:r>
            <a:r>
              <a:rPr lang="ru-RU" altLang="en-US" b="1" i="1" u="sng">
                <a:solidFill>
                  <a:srgbClr val="000066"/>
                </a:solidFill>
              </a:rPr>
              <a:t>Ситуация №2</a:t>
            </a:r>
          </a:p>
          <a:p>
            <a:pPr eaLnBrk="1" hangingPunct="1"/>
            <a:r>
              <a:rPr lang="ru-RU" altLang="en-US" b="1" i="1"/>
              <a:t>Во время прогулки по лесу в пожароопасный период (сухая погода и ветер) вы уловили запах дыма, и определили, что попали в зону лесного пожара.</a:t>
            </a:r>
          </a:p>
          <a:p>
            <a:pPr eaLnBrk="1" hangingPunct="1">
              <a:buFontTx/>
              <a:buNone/>
            </a:pPr>
            <a:endParaRPr lang="ru-RU" altLang="en-US" b="1" i="1"/>
          </a:p>
          <a:p>
            <a:pPr eaLnBrk="1" hangingPunct="1"/>
            <a:r>
              <a:rPr lang="ru-RU" altLang="en-US" b="1" i="1"/>
              <a:t>Давайте обсудим ваши действия.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AAF43AC7-9239-47BC-A1AD-49788738C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Содержимое 11" descr="img5.jpg">
            <a:extLst>
              <a:ext uri="{FF2B5EF4-FFF2-40B4-BE49-F238E27FC236}">
                <a16:creationId xmlns:a16="http://schemas.microsoft.com/office/drawing/2014/main" id="{91C31A01-D77E-4E7B-AC54-89FB6618A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"/>
            <a:ext cx="3860800" cy="2895600"/>
          </a:xfrm>
        </p:spPr>
      </p:pic>
      <p:pic>
        <p:nvPicPr>
          <p:cNvPr id="7172" name="Рисунок 12" descr="img1.jpg">
            <a:extLst>
              <a:ext uri="{FF2B5EF4-FFF2-40B4-BE49-F238E27FC236}">
                <a16:creationId xmlns:a16="http://schemas.microsoft.com/office/drawing/2014/main" id="{F9A7C5BC-EA6A-49C9-9DD0-FD37CF4DE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13" descr="img10.jpg">
            <a:extLst>
              <a:ext uri="{FF2B5EF4-FFF2-40B4-BE49-F238E27FC236}">
                <a16:creationId xmlns:a16="http://schemas.microsoft.com/office/drawing/2014/main" id="{DF098FA7-9961-4302-B50E-EADA5E57F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A7FF25E-3959-4C07-A319-8B4920586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7E7BC56-54E3-4237-94D7-94BF638E4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3252" name="Picture 4" descr="100_6497">
            <a:extLst>
              <a:ext uri="{FF2B5EF4-FFF2-40B4-BE49-F238E27FC236}">
                <a16:creationId xmlns:a16="http://schemas.microsoft.com/office/drawing/2014/main" id="{BE2D0D4D-E5C4-4086-814E-FA7E321F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E37728D-7DD2-4A2A-A190-891EFA255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3815CBE-5B6F-4EF3-A906-8052DCA3C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4276" name="Picture 4" descr="V-Belarusi-za-odin-den-o">
            <a:extLst>
              <a:ext uri="{FF2B5EF4-FFF2-40B4-BE49-F238E27FC236}">
                <a16:creationId xmlns:a16="http://schemas.microsoft.com/office/drawing/2014/main" id="{34F56BA7-9EA6-4A62-99F1-A7A301E1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9E77526-95F9-4AE0-93CE-DBB780253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ACB101D-404A-41EE-873B-9B15EDBC6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5300" name="Picture 4" descr="Пожар-в-лесу">
            <a:extLst>
              <a:ext uri="{FF2B5EF4-FFF2-40B4-BE49-F238E27FC236}">
                <a16:creationId xmlns:a16="http://schemas.microsoft.com/office/drawing/2014/main" id="{8BFE6DCF-2F2D-4244-9032-E35F881F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A2E3E80-FD93-40D9-AD00-B70694466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93925E56-0C75-498A-9960-C7F90E97F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6324" name="Picture 4" descr="img_17335424_4427_1">
            <a:extLst>
              <a:ext uri="{FF2B5EF4-FFF2-40B4-BE49-F238E27FC236}">
                <a16:creationId xmlns:a16="http://schemas.microsoft.com/office/drawing/2014/main" id="{627CF6D9-8246-48BF-8C47-E7894C0A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04883BA-A15C-46C7-BA09-72030C178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5CA38A01-302D-4043-B90B-7A30AA0F1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534400" cy="5211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en-US" sz="2800" b="1" i="1"/>
              <a:t>Определить направление ветра и распространения огня;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i="1"/>
              <a:t>Быстро выходить из зоны пожара навстречу ветру по возможности параллельно фронту распространения огня;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i="1"/>
              <a:t>Идти, пригибаясь к земле, и не стараться обогнать пожар;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i="1"/>
              <a:t>Если поблизости есть водоем, смочить одежду и накрыть ею голову и верхнюю часть тела.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i="1"/>
              <a:t>Выйдя из опасной зоны, сообщить о пожаре по телефону -  </a:t>
            </a:r>
            <a:r>
              <a:rPr lang="ru-RU" altLang="en-US" sz="4000" b="1" i="1" u="sng">
                <a:solidFill>
                  <a:srgbClr val="FF0000"/>
                </a:solidFill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BE798AB-68D0-4A69-8077-82B0CF5C04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 на улице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A0001BC-DB83-4236-A596-148FA3E06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      </a:t>
            </a:r>
            <a:r>
              <a:rPr lang="ru-RU" altLang="en-US" sz="4000" b="1" i="1" u="sng">
                <a:solidFill>
                  <a:srgbClr val="000066"/>
                </a:solidFill>
              </a:rPr>
              <a:t>Ситуация №3</a:t>
            </a:r>
          </a:p>
          <a:p>
            <a:pPr eaLnBrk="1" hangingPunct="1"/>
            <a:r>
              <a:rPr lang="ru-RU" altLang="en-US" sz="4000" b="1" i="1"/>
              <a:t>Во время отдыха на природе вас застала гроза.</a:t>
            </a:r>
          </a:p>
          <a:p>
            <a:pPr eaLnBrk="1" hangingPunct="1"/>
            <a:r>
              <a:rPr lang="ru-RU" altLang="en-US" sz="4000" b="1" i="1"/>
              <a:t>Давайте обсудим ваши действия</a:t>
            </a:r>
            <a:r>
              <a:rPr lang="ru-RU" altLang="en-US"/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kartinki24_3d_0010">
            <a:extLst>
              <a:ext uri="{FF2B5EF4-FFF2-40B4-BE49-F238E27FC236}">
                <a16:creationId xmlns:a16="http://schemas.microsoft.com/office/drawing/2014/main" id="{8BC9CA6E-9B4C-44F0-B63E-79467F19ED0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AB70101-0B85-4620-A64F-A9ED702D2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C2D6596-46AE-4410-80B9-E838576C4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0420" name="Picture 4" descr="molniya">
            <a:extLst>
              <a:ext uri="{FF2B5EF4-FFF2-40B4-BE49-F238E27FC236}">
                <a16:creationId xmlns:a16="http://schemas.microsoft.com/office/drawing/2014/main" id="{064D5E3B-F24A-4DAD-94EB-015DADDA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6D025190-A717-4CA0-A9CF-39ABBFA5D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F6D7FB7-978E-4D36-85FB-4F8C13464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44" name="Picture 4" descr="2219">
            <a:extLst>
              <a:ext uri="{FF2B5EF4-FFF2-40B4-BE49-F238E27FC236}">
                <a16:creationId xmlns:a16="http://schemas.microsoft.com/office/drawing/2014/main" id="{A8DF5A4E-446C-4E3F-8F2C-D58CEE0A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B0FD3F7-D917-4538-862F-F85A6D7C1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5F700C9B-9DCB-4151-B7CB-EE612FE4C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Отойти подальше от высоких предметов </a:t>
            </a:r>
            <a:r>
              <a:rPr lang="ru-RU" altLang="en-US" b="1" i="1">
                <a:solidFill>
                  <a:srgbClr val="A50021"/>
                </a:solidFill>
              </a:rPr>
              <a:t>(отдельно стоящих деревьев, вышек, опор);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Находясь на возвышении </a:t>
            </a:r>
            <a:r>
              <a:rPr lang="ru-RU" altLang="en-US" b="1" i="1">
                <a:solidFill>
                  <a:srgbClr val="A50021"/>
                </a:solidFill>
              </a:rPr>
              <a:t>(холм, сопка, скала),</a:t>
            </a:r>
            <a:r>
              <a:rPr lang="ru-RU" altLang="en-US" b="1" i="1"/>
              <a:t> спуститься вниз;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Не укрываться в камнях и скалах;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Постарайтесь разместиться на сухом месте </a:t>
            </a:r>
            <a:r>
              <a:rPr lang="ru-RU" altLang="en-US" b="1" i="1">
                <a:solidFill>
                  <a:srgbClr val="A50021"/>
                </a:solidFill>
              </a:rPr>
              <a:t>(колода, пень)</a:t>
            </a:r>
            <a:r>
              <a:rPr lang="ru-RU" altLang="en-US" b="1" i="1"/>
              <a:t> и убрать ноги с земли;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Отойти подальше от воды </a:t>
            </a:r>
            <a:r>
              <a:rPr lang="ru-RU" altLang="en-US" b="1" i="1">
                <a:solidFill>
                  <a:srgbClr val="A50021"/>
                </a:solidFill>
              </a:rPr>
              <a:t>(река, озеро, пруд)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9115A5A1-2E96-4D60-BD80-D7254C42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>
                <a:solidFill>
                  <a:srgbClr val="FF0000"/>
                </a:solidFill>
              </a:rPr>
              <a:t>ЗАПОМНИ!!!!!!!</a:t>
            </a:r>
          </a:p>
        </p:txBody>
      </p:sp>
      <p:pic>
        <p:nvPicPr>
          <p:cNvPr id="8195" name="Содержимое 3" descr="img13.jpg">
            <a:extLst>
              <a:ext uri="{FF2B5EF4-FFF2-40B4-BE49-F238E27FC236}">
                <a16:creationId xmlns:a16="http://schemas.microsoft.com/office/drawing/2014/main" id="{6600258D-11E9-4CD9-948A-11DC23FBF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38238"/>
            <a:ext cx="8418513" cy="5719762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A49A521-697A-489F-A7D5-12E38ED0F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en-US" sz="4000" b="1" i="1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Хитрые вопросы»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E6A5EFBF-BFDA-4A80-87EB-7CB57A1EA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82000" cy="5181600"/>
          </a:xfrm>
        </p:spPr>
        <p:txBody>
          <a:bodyPr/>
          <a:lstStyle/>
          <a:p>
            <a:pPr eaLnBrk="1" hangingPunct="1"/>
            <a:r>
              <a:rPr lang="ru-RU" altLang="en-US" b="1" i="1"/>
              <a:t>Можно ли спрятаться от молнии под деревом?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  <a:p>
            <a:pPr eaLnBrk="1" hangingPunct="1"/>
            <a:r>
              <a:rPr lang="ru-RU" altLang="en-US" b="1" i="1"/>
              <a:t>Можно укрыться в машине?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Да, ее металлический корпус защитит вас.</a:t>
            </a:r>
          </a:p>
          <a:p>
            <a:pPr eaLnBrk="1" hangingPunct="1"/>
            <a:r>
              <a:rPr lang="ru-RU" altLang="en-US" b="1" i="1"/>
              <a:t>Можно ли бегать, двигаться во время грозы?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3574E51-BF2B-4D42-83D1-00BDEA5BF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Экстремальные ситуации на улице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97095478-85D3-470F-9AEE-24A7D973F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   </a:t>
            </a:r>
            <a:r>
              <a:rPr lang="ru-RU" altLang="en-US" b="1" i="1" u="sng">
                <a:solidFill>
                  <a:srgbClr val="000066"/>
                </a:solidFill>
              </a:rPr>
              <a:t>Ситуация №4</a:t>
            </a:r>
          </a:p>
          <a:p>
            <a:pPr eaLnBrk="1" hangingPunct="1">
              <a:buFontTx/>
              <a:buNone/>
            </a:pPr>
            <a:endParaRPr lang="ru-RU" altLang="en-US" b="1" i="1" u="sng">
              <a:solidFill>
                <a:srgbClr val="000066"/>
              </a:solidFill>
            </a:endParaRPr>
          </a:p>
          <a:p>
            <a:pPr eaLnBrk="1" hangingPunct="1"/>
            <a:r>
              <a:rPr lang="ru-RU" altLang="en-US" b="1" i="1"/>
              <a:t>Во время прогулки по улице на вас напала собака. У вас в руках клюшка и сумка с коньками.</a:t>
            </a:r>
          </a:p>
          <a:p>
            <a:pPr eaLnBrk="1" hangingPunct="1">
              <a:buFontTx/>
              <a:buNone/>
            </a:pPr>
            <a:endParaRPr lang="ru-RU" altLang="en-US" b="1" i="1"/>
          </a:p>
          <a:p>
            <a:pPr eaLnBrk="1" hangingPunct="1"/>
            <a:r>
              <a:rPr lang="ru-RU" altLang="en-US" b="1" i="1"/>
              <a:t>Давайте обсудим ваши действия.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6CF1C0A-8860-4801-B656-D7878275C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976FCA2-5413-4C3C-BCA6-CD6102561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5540" name="Picture 4" descr="003">
            <a:extLst>
              <a:ext uri="{FF2B5EF4-FFF2-40B4-BE49-F238E27FC236}">
                <a16:creationId xmlns:a16="http://schemas.microsoft.com/office/drawing/2014/main" id="{7E636461-7B73-47F6-884C-1E683B7D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6A0DD2D-D369-486C-916E-BAFD91A3A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3255FD7-AB79-4364-8CF4-96F54F692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6564" name="Picture 4" descr="main12593949_8674e4f947a813a6bd94bd665855b013">
            <a:extLst>
              <a:ext uri="{FF2B5EF4-FFF2-40B4-BE49-F238E27FC236}">
                <a16:creationId xmlns:a16="http://schemas.microsoft.com/office/drawing/2014/main" id="{F7522447-DC3F-42AE-A57E-A6B4759A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3D72177-03DB-4361-A3C0-C48957CB98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B63D63D-71E3-4046-A0EB-9992374930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7588" name="Picture 4" descr="122075449">
            <a:extLst>
              <a:ext uri="{FF2B5EF4-FFF2-40B4-BE49-F238E27FC236}">
                <a16:creationId xmlns:a16="http://schemas.microsoft.com/office/drawing/2014/main" id="{AB723CC2-F15F-44FE-9296-B8A84B19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6E18041-43DC-4996-B351-04F1FDAAC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44B351B-7FDD-4AF4-B8E4-3E1C9D530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Развернуться к собаке боком и громко отдать несколько команд («Фу», «Нельзя», «Сидеть!», «Лежать!»);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Не делая резких движений, позвать хозяина(если он находится рядом);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Если рядом никого нет, медленно уходить от собаки, не ускоряя движение;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Нельзя кричать, махать руками, бросать палки и камни, смотреть собаке в глаза</a:t>
            </a:r>
            <a:r>
              <a:rPr lang="ru-RU" altLang="en-US"/>
              <a:t>.</a:t>
            </a:r>
          </a:p>
          <a:p>
            <a:pPr eaLnBrk="1" hangingPunct="1">
              <a:lnSpc>
                <a:spcPct val="90000"/>
              </a:lnSpc>
            </a:pPr>
            <a:endParaRPr lang="ru-RU" altLang="en-US"/>
          </a:p>
          <a:p>
            <a:pPr eaLnBrk="1" hangingPunct="1">
              <a:lnSpc>
                <a:spcPct val="90000"/>
              </a:lnSpc>
            </a:pP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1E2CFCC4-7217-4541-8624-9DEBEE9CE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en-US" sz="4000" b="1" i="1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ru-RU" altLang="en-US" sz="4000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Хитрые вопросы»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4EE9001-6B9E-429B-8426-7B5F5307B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10600" cy="5638800"/>
          </a:xfrm>
        </p:spPr>
        <p:txBody>
          <a:bodyPr/>
          <a:lstStyle/>
          <a:p>
            <a:pPr eaLnBrk="1" hangingPunct="1"/>
            <a:r>
              <a:rPr lang="ru-RU" altLang="en-US" b="1" i="1"/>
              <a:t>Можно ли замахнуться клюшкой и отогнать собаку;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  <a:p>
            <a:pPr eaLnBrk="1" hangingPunct="1"/>
            <a:r>
              <a:rPr lang="ru-RU" altLang="en-US" b="1" i="1"/>
              <a:t>Можно ли убежать от собаки?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  <a:p>
            <a:pPr eaLnBrk="1" hangingPunct="1"/>
            <a:r>
              <a:rPr lang="ru-RU" altLang="en-US" b="1" i="1"/>
              <a:t>Можно ли закричать на собаку, отгоняя ее клюшкой, бросить в нее сумкой?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46081C9E-B02E-4CB3-9169-78E84E9DE8F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1447800"/>
            <a:ext cx="8305800" cy="2152650"/>
          </a:xfrm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en-US" sz="5400" b="1" i="1">
                <a:solidFill>
                  <a:srgbClr val="A50021"/>
                </a:solidFill>
                <a:latin typeface="Bookman Old Style" panose="02050604050505020204" pitchFamily="18" charset="0"/>
              </a:rPr>
              <a:t>Первая помощь пострадавшим</a:t>
            </a:r>
          </a:p>
        </p:txBody>
      </p:sp>
      <p:pic>
        <p:nvPicPr>
          <p:cNvPr id="70659" name="Picture 6" descr="загруженное">
            <a:extLst>
              <a:ext uri="{FF2B5EF4-FFF2-40B4-BE49-F238E27FC236}">
                <a16:creationId xmlns:a16="http://schemas.microsoft.com/office/drawing/2014/main" id="{D1488F3D-8394-44D0-9505-57B2654E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2171700" cy="210502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7" descr="images (1)">
            <a:extLst>
              <a:ext uri="{FF2B5EF4-FFF2-40B4-BE49-F238E27FC236}">
                <a16:creationId xmlns:a16="http://schemas.microsoft.com/office/drawing/2014/main" id="{88C45796-8BD2-4A35-BB1E-103516D7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2743200" cy="21336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8" descr="s8043_1338814557_1">
            <a:extLst>
              <a:ext uri="{FF2B5EF4-FFF2-40B4-BE49-F238E27FC236}">
                <a16:creationId xmlns:a16="http://schemas.microsoft.com/office/drawing/2014/main" id="{25EB1D33-E0F2-4BEA-8DCD-F2FD72CE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2590800" cy="21336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89260E9-B91F-4F63-8224-1971BF8F1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600" b="1" i="1">
                <a:solidFill>
                  <a:schemeClr val="bg1"/>
                </a:solidFill>
                <a:latin typeface="Bookman Old Style" panose="02050604050505020204" pitchFamily="18" charset="0"/>
              </a:rPr>
              <a:t>Первая помощь пострадавшим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EC34C13-2669-4CE0-B09C-814FFA0F3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    </a:t>
            </a:r>
            <a:r>
              <a:rPr lang="ru-RU" altLang="en-US" b="1" i="1" u="sng">
                <a:solidFill>
                  <a:srgbClr val="000066"/>
                </a:solidFill>
              </a:rPr>
              <a:t>Ситуация №1</a:t>
            </a:r>
          </a:p>
          <a:p>
            <a:pPr eaLnBrk="1" hangingPunct="1">
              <a:buFontTx/>
              <a:buNone/>
            </a:pPr>
            <a:endParaRPr lang="ru-RU" altLang="en-US" b="1" i="1" u="sng">
              <a:solidFill>
                <a:srgbClr val="000066"/>
              </a:solidFill>
            </a:endParaRPr>
          </a:p>
          <a:p>
            <a:pPr eaLnBrk="1" hangingPunct="1"/>
            <a:r>
              <a:rPr lang="ru-RU" altLang="en-US" b="1" i="1"/>
              <a:t>Ваш друг во время игры в футбол упал и рассек ногу стеклом. Никаких медикаментов под рукой нет.</a:t>
            </a:r>
          </a:p>
          <a:p>
            <a:pPr eaLnBrk="1" hangingPunct="1"/>
            <a:endParaRPr lang="ru-RU" altLang="en-US" b="1" i="1"/>
          </a:p>
          <a:p>
            <a:pPr eaLnBrk="1" hangingPunct="1"/>
            <a:r>
              <a:rPr lang="ru-RU" altLang="en-US" b="1" i="1"/>
              <a:t>Давайте обсудим ваши действия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9E88629-7F45-47BF-B8FC-D36266B03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367DF2F-C522-487C-A7D7-E69189300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2708" name="Picture 4" descr="1337864987_rebenok-i-futbol">
            <a:extLst>
              <a:ext uri="{FF2B5EF4-FFF2-40B4-BE49-F238E27FC236}">
                <a16:creationId xmlns:a16="http://schemas.microsoft.com/office/drawing/2014/main" id="{3FED4ABE-025E-41C9-9B62-FD7B56B2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D26A4465-35DA-45B1-A79B-ED8FCC23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3048000"/>
          </a:xfrm>
        </p:spPr>
        <p:txBody>
          <a:bodyPr/>
          <a:lstStyle/>
          <a:p>
            <a:r>
              <a:rPr lang="ru-RU" altLang="en-US" sz="6600" b="1">
                <a:solidFill>
                  <a:srgbClr val="FF0000"/>
                </a:solidFill>
              </a:rPr>
              <a:t>БЕЗОПАСНОСТЬ НА ВСЕ СЛУЧАИ ЖИЗНИ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71B9356F-5395-41F0-BD78-538734CCC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B135D08-1CB9-4005-930D-83C7F5CC0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3732" name="Picture 4" descr="51431b546d4bd">
            <a:extLst>
              <a:ext uri="{FF2B5EF4-FFF2-40B4-BE49-F238E27FC236}">
                <a16:creationId xmlns:a16="http://schemas.microsoft.com/office/drawing/2014/main" id="{3EBAA818-7251-46E6-8BD2-505DE451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449278D2-3D47-4436-A959-51F9AF03B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DD3D9FA-183D-4506-8681-53140013E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4756" name="Picture 4" descr="960x">
            <a:extLst>
              <a:ext uri="{FF2B5EF4-FFF2-40B4-BE49-F238E27FC236}">
                <a16:creationId xmlns:a16="http://schemas.microsoft.com/office/drawing/2014/main" id="{42F13DF0-6EFE-4CC0-82A6-EB76314B4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6E9D7536-2E7D-4DD0-B910-9F2FEB7CF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338BD916-EA2C-4F7E-8EAB-EFC9DEB42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en-US" sz="3600" b="1" i="1"/>
              <a:t>Крепко прижать пальцем сосуд выше раны;</a:t>
            </a:r>
          </a:p>
          <a:p>
            <a:pPr eaLnBrk="1" hangingPunct="1"/>
            <a:r>
              <a:rPr lang="ru-RU" altLang="en-US" sz="3600" b="1" i="1"/>
              <a:t>Наложить давящую повязку на место кровотечения;</a:t>
            </a:r>
          </a:p>
          <a:p>
            <a:pPr eaLnBrk="1" hangingPunct="1"/>
            <a:r>
              <a:rPr lang="ru-RU" altLang="en-US" sz="3600" b="1" i="1"/>
              <a:t>Максимально согнуть ногу;</a:t>
            </a:r>
          </a:p>
          <a:p>
            <a:pPr eaLnBrk="1" hangingPunct="1"/>
            <a:r>
              <a:rPr lang="ru-RU" altLang="en-US" sz="3600" b="1" i="1"/>
              <a:t>Поднять ногу выше грудной клетки.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ED4FFAF4-390C-4D92-AA48-065E106BD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i="1"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75B5D82-66AC-4C46-98B1-58017C2A4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5257800"/>
          </a:xfrm>
        </p:spPr>
        <p:txBody>
          <a:bodyPr/>
          <a:lstStyle/>
          <a:p>
            <a:pPr eaLnBrk="1" hangingPunct="1"/>
            <a:r>
              <a:rPr lang="ru-RU" altLang="en-US" b="1" i="1"/>
              <a:t>Какая трава останавливает кровотечение?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ПОДОРОЖНИК</a:t>
            </a:r>
          </a:p>
          <a:p>
            <a:pPr eaLnBrk="1" hangingPunct="1"/>
            <a:r>
              <a:rPr lang="ru-RU" altLang="en-US" b="1" i="1"/>
              <a:t>Как узнать, из вены или из артерии идет кровь?</a:t>
            </a:r>
          </a:p>
          <a:p>
            <a:pPr eaLnBrk="1" hangingPunct="1"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Из вены кровь темная, а из артерии – алая.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972816E5-C901-4C3A-962B-EA30FA5F1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600" b="1" i="1">
                <a:solidFill>
                  <a:schemeClr val="bg1"/>
                </a:solidFill>
                <a:latin typeface="Bookman Old Style" panose="02050604050505020204" pitchFamily="18" charset="0"/>
              </a:rPr>
              <a:t>Первая помощь пострадавшим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68733E1-5B09-4982-BB00-73BECC164D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     </a:t>
            </a:r>
            <a:r>
              <a:rPr lang="ru-RU" altLang="en-US" b="1" i="1" u="sng">
                <a:solidFill>
                  <a:srgbClr val="000066"/>
                </a:solidFill>
              </a:rPr>
              <a:t>Ситуация №2</a:t>
            </a:r>
          </a:p>
          <a:p>
            <a:pPr eaLnBrk="1" hangingPunct="1">
              <a:buFontTx/>
              <a:buNone/>
            </a:pPr>
            <a:endParaRPr lang="ru-RU" altLang="en-US" b="1" i="1" u="sng">
              <a:solidFill>
                <a:srgbClr val="000066"/>
              </a:solidFill>
            </a:endParaRPr>
          </a:p>
          <a:p>
            <a:pPr eaLnBrk="1" hangingPunct="1"/>
            <a:r>
              <a:rPr lang="ru-RU" altLang="en-US" b="1" i="1"/>
              <a:t>Вы лежали на диване, смотрели телевизор. И вдруг у вас пошла носом кровь.</a:t>
            </a:r>
          </a:p>
          <a:p>
            <a:pPr eaLnBrk="1" hangingPunct="1">
              <a:buFontTx/>
              <a:buNone/>
            </a:pPr>
            <a:endParaRPr lang="ru-RU" altLang="en-US" b="1" i="1"/>
          </a:p>
          <a:p>
            <a:pPr eaLnBrk="1" hangingPunct="1"/>
            <a:r>
              <a:rPr lang="ru-RU" altLang="en-US" b="1" i="1"/>
              <a:t>Давайте обсудим ваши действия.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55E74AD-541F-4A75-A324-5AA898F6F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F7484549-EEDE-4AF7-B92B-8CA5905DF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8852" name="Picture 4" descr="pochemu-krov-idet-iz-nosa">
            <a:extLst>
              <a:ext uri="{FF2B5EF4-FFF2-40B4-BE49-F238E27FC236}">
                <a16:creationId xmlns:a16="http://schemas.microsoft.com/office/drawing/2014/main" id="{77BDF3C8-402B-4F22-814C-DA0120D2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A2058B3C-3A76-48C5-A981-616E78069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830374F-8A49-4DD0-AA33-9A7664AF8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9876" name="Picture 4" descr="1_525513bad394e525513bad398c">
            <a:extLst>
              <a:ext uri="{FF2B5EF4-FFF2-40B4-BE49-F238E27FC236}">
                <a16:creationId xmlns:a16="http://schemas.microsoft.com/office/drawing/2014/main" id="{65DAE311-0F31-45A2-9036-159FC8B3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EDD8826-BFB4-47F3-885B-E73163C253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1C78FBFD-3807-4D38-A3DA-BAB78A083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/>
            <a:r>
              <a:rPr lang="ru-RU" altLang="en-US" b="1" i="1"/>
              <a:t>Сесть наклонив туловище вперед;</a:t>
            </a:r>
          </a:p>
          <a:p>
            <a:pPr eaLnBrk="1" hangingPunct="1"/>
            <a:r>
              <a:rPr lang="ru-RU" altLang="en-US" b="1" i="1"/>
              <a:t>Положить на нос лед;</a:t>
            </a:r>
          </a:p>
          <a:p>
            <a:pPr eaLnBrk="1" hangingPunct="1"/>
            <a:r>
              <a:rPr lang="ru-RU" altLang="en-US" b="1" i="1"/>
              <a:t>Если не помогает, прижать крылья носа к перегородке на 5-10 минут;</a:t>
            </a:r>
          </a:p>
          <a:p>
            <a:pPr eaLnBrk="1" hangingPunct="1"/>
            <a:r>
              <a:rPr lang="ru-RU" altLang="en-US" b="1" i="1"/>
              <a:t>Если не помогает, вложить кусочек ваты, смоченный в растворе соли (1 чайная ложка на стакан воды);</a:t>
            </a:r>
          </a:p>
          <a:p>
            <a:pPr eaLnBrk="1" hangingPunct="1"/>
            <a:r>
              <a:rPr lang="ru-RU" altLang="en-US" b="1" i="1"/>
              <a:t>Если не помогает, обратиться к врачу.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F212D49-C23C-4AE0-89DF-17098C1F5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1086827-34D3-45DC-A7F8-415B44559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Можно ли ложиться на спину, чтобы кровь стекала в горло?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Можно ли остановить кровотечение перекисью водорода?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ДА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Можно ли после носового кровотечения пить горячий чай, кофе?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8132BD8A-B542-4DB0-A1D1-D3C73690DE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600" b="1" i="1">
                <a:solidFill>
                  <a:schemeClr val="bg1"/>
                </a:solidFill>
                <a:latin typeface="Bookman Old Style" panose="02050604050505020204" pitchFamily="18" charset="0"/>
              </a:rPr>
              <a:t>Первая помощь пострадавшим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06CA3D9-1C92-435A-B30C-02E016F9F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en-US"/>
              <a:t>                    </a:t>
            </a:r>
            <a:r>
              <a:rPr lang="ru-RU" altLang="en-US" b="1" i="1" u="sng">
                <a:solidFill>
                  <a:srgbClr val="000066"/>
                </a:solidFill>
              </a:rPr>
              <a:t>Ситуация №3</a:t>
            </a:r>
          </a:p>
          <a:p>
            <a:pPr eaLnBrk="1" hangingPunct="1">
              <a:buFontTx/>
              <a:buNone/>
            </a:pPr>
            <a:endParaRPr lang="ru-RU" altLang="en-US" b="1" i="1" u="sng">
              <a:solidFill>
                <a:srgbClr val="000066"/>
              </a:solidFill>
            </a:endParaRPr>
          </a:p>
          <a:p>
            <a:pPr eaLnBrk="1" hangingPunct="1"/>
            <a:r>
              <a:rPr lang="ru-RU" altLang="en-US" b="1" i="1"/>
              <a:t>В саду вас укусила оса или пчела.</a:t>
            </a:r>
          </a:p>
          <a:p>
            <a:pPr eaLnBrk="1" hangingPunct="1">
              <a:buFontTx/>
              <a:buNone/>
            </a:pPr>
            <a:endParaRPr lang="ru-RU" altLang="en-US" b="1" i="1"/>
          </a:p>
          <a:p>
            <a:pPr eaLnBrk="1" hangingPunct="1"/>
            <a:r>
              <a:rPr lang="ru-RU" altLang="en-US" b="1" i="1"/>
              <a:t>Давайте рассмотрим ваши действия</a:t>
            </a:r>
            <a:r>
              <a:rPr lang="ru-RU" altLang="en-US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CB0321F3-76E4-49B3-8E86-C54A5BE1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solidFill>
                  <a:srgbClr val="FF0000"/>
                </a:solidFill>
              </a:rPr>
              <a:t>Это опасно для жизни</a:t>
            </a:r>
          </a:p>
        </p:txBody>
      </p:sp>
      <p:pic>
        <p:nvPicPr>
          <p:cNvPr id="10243" name="Содержимое 3" descr="1282087411.jpg">
            <a:extLst>
              <a:ext uri="{FF2B5EF4-FFF2-40B4-BE49-F238E27FC236}">
                <a16:creationId xmlns:a16="http://schemas.microsoft.com/office/drawing/2014/main" id="{78DBE1EE-632C-4453-9FA9-42CC01356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05000"/>
            <a:ext cx="3771900" cy="2514600"/>
          </a:xfrm>
        </p:spPr>
      </p:pic>
      <p:pic>
        <p:nvPicPr>
          <p:cNvPr id="10244" name="Рисунок 4" descr="1848348276_big.jpg">
            <a:extLst>
              <a:ext uri="{FF2B5EF4-FFF2-40B4-BE49-F238E27FC236}">
                <a16:creationId xmlns:a16="http://schemas.microsoft.com/office/drawing/2014/main" id="{04B19981-6BFD-41F9-B532-4D29A5C99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514600"/>
            <a:ext cx="51244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5" descr="unnamed-23-e1410791605794.jpg">
            <a:extLst>
              <a:ext uri="{FF2B5EF4-FFF2-40B4-BE49-F238E27FC236}">
                <a16:creationId xmlns:a16="http://schemas.microsoft.com/office/drawing/2014/main" id="{3B06F67A-2C41-44CD-A92E-10C738CB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7388"/>
            <a:ext cx="41910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DDEBEF88-D74A-4493-998D-0B6EA9FBD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C890D20B-E42E-401D-A618-4393952F3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3972" name="Picture 4" descr="bee-sting_big">
            <a:extLst>
              <a:ext uri="{FF2B5EF4-FFF2-40B4-BE49-F238E27FC236}">
                <a16:creationId xmlns:a16="http://schemas.microsoft.com/office/drawing/2014/main" id="{DE12E46C-C33F-4842-B0DB-C17F2241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CDF900F9-9DFE-4987-8E33-C21EF80EC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FA546CF3-1080-4F94-A84F-5D16CC4D1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4996" name="Picture 4" descr="img27">
            <a:extLst>
              <a:ext uri="{FF2B5EF4-FFF2-40B4-BE49-F238E27FC236}">
                <a16:creationId xmlns:a16="http://schemas.microsoft.com/office/drawing/2014/main" id="{8AC5F2E6-0639-454D-8803-D934347B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8" descr="2013283">
            <a:extLst>
              <a:ext uri="{FF2B5EF4-FFF2-40B4-BE49-F238E27FC236}">
                <a16:creationId xmlns:a16="http://schemas.microsoft.com/office/drawing/2014/main" id="{FB28CF7A-5DC1-4A61-9627-B66CB43D401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9925A3C4-3656-425D-B0A3-281A56E78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2CDBA322-83A0-4633-9F5A-F9268ECCF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7044" name="Picture 4" descr="2016707">
            <a:extLst>
              <a:ext uri="{FF2B5EF4-FFF2-40B4-BE49-F238E27FC236}">
                <a16:creationId xmlns:a16="http://schemas.microsoft.com/office/drawing/2014/main" id="{D0595761-6DD1-484C-9065-148B7575B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CA1D4436-E542-4A54-8E75-2E204A49B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Правильные действия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86DA3A61-4780-4DA3-9FD0-1B65ACF50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257800"/>
          </a:xfrm>
        </p:spPr>
        <p:txBody>
          <a:bodyPr/>
          <a:lstStyle/>
          <a:p>
            <a:pPr eaLnBrk="1" hangingPunct="1"/>
            <a:r>
              <a:rPr lang="ru-RU" altLang="en-US" sz="2800" b="1" i="1"/>
              <a:t>Удалить жало пчелы из кожи, прижав его ногтями больших пальцев и стараясь не касаться сумочки с ядом, чтобы не выдавить его еще больше;</a:t>
            </a:r>
          </a:p>
          <a:p>
            <a:pPr eaLnBrk="1" hangingPunct="1"/>
            <a:r>
              <a:rPr lang="ru-RU" altLang="en-US" sz="2800" b="1" i="1"/>
              <a:t>Приложить к ране холодный компресс;</a:t>
            </a:r>
          </a:p>
          <a:p>
            <a:pPr eaLnBrk="1" hangingPunct="1"/>
            <a:r>
              <a:rPr lang="ru-RU" altLang="en-US" sz="2800" b="1" i="1"/>
              <a:t>Лечь на спину так, чтобы его ноги были выше головы;</a:t>
            </a:r>
          </a:p>
          <a:p>
            <a:pPr eaLnBrk="1" hangingPunct="1"/>
            <a:r>
              <a:rPr lang="ru-RU" altLang="en-US" sz="2800" b="1" i="1"/>
              <a:t>Облегчить себе дыхание (расстегнуть пояс, ворот);</a:t>
            </a:r>
          </a:p>
          <a:p>
            <a:pPr eaLnBrk="1" hangingPunct="1"/>
            <a:r>
              <a:rPr lang="ru-RU" altLang="en-US" sz="2800" b="1" i="1"/>
              <a:t>Укрыться одеялом;</a:t>
            </a:r>
          </a:p>
          <a:p>
            <a:pPr eaLnBrk="1" hangingPunct="1"/>
            <a:r>
              <a:rPr lang="ru-RU" altLang="en-US" sz="2800" b="1" i="1"/>
              <a:t>Не пить, не есть.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B7CF4D25-6293-4B5A-BE01-124B9ECF4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i="1" u="sng">
                <a:solidFill>
                  <a:schemeClr val="bg1"/>
                </a:solidFill>
                <a:latin typeface="Bookman Old Style" panose="02050604050505020204" pitchFamily="18" charset="0"/>
              </a:rPr>
              <a:t>«Хитрые вопросы»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E1A16E4-8B70-4EAE-9278-6FB80CF409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b="1" i="1"/>
              <a:t>А жало осы нужно удалять?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Нет, оса не оставляет жало.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А если пчела укусила за язык – это смешно?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Нет, это очень опасно, можно задохнуться.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b="1" i="1"/>
              <a:t>Может быть, потеря сознания от укуса пчелы или осы?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b="1" i="1"/>
              <a:t>   </a:t>
            </a:r>
            <a:r>
              <a:rPr lang="ru-RU" altLang="en-US" b="1" i="1">
                <a:solidFill>
                  <a:srgbClr val="FF0000"/>
                </a:solidFill>
              </a:rPr>
              <a:t>Да.</a:t>
            </a:r>
          </a:p>
          <a:p>
            <a:pPr eaLnBrk="1" hangingPunct="1">
              <a:lnSpc>
                <a:spcPct val="90000"/>
              </a:lnSpc>
            </a:pPr>
            <a:endParaRPr lang="ru-RU" altLang="en-US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>
            <a:extLst>
              <a:ext uri="{FF2B5EF4-FFF2-40B4-BE49-F238E27FC236}">
                <a16:creationId xmlns:a16="http://schemas.microsoft.com/office/drawing/2014/main" id="{DE8CE1FC-E94A-42AC-9945-7F81D8D9B7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2130425"/>
            <a:ext cx="8305800" cy="2441575"/>
          </a:xfrm>
        </p:spPr>
        <p:txBody>
          <a:bodyPr/>
          <a:lstStyle/>
          <a:p>
            <a:pPr eaLnBrk="1" hangingPunct="1"/>
            <a:r>
              <a:rPr lang="ru-RU" altLang="en-US" b="1" i="1"/>
              <a:t>«Если к вам придет беда – </a:t>
            </a:r>
            <a:br>
              <a:rPr lang="ru-RU" altLang="en-US" b="1" i="1"/>
            </a:br>
            <a:r>
              <a:rPr lang="ru-RU" altLang="en-US" b="1" i="1"/>
              <a:t>Знаем, как помочь всегда!</a:t>
            </a:r>
          </a:p>
        </p:txBody>
      </p:sp>
      <p:sp>
        <p:nvSpPr>
          <p:cNvPr id="90115" name="Rectangle 5">
            <a:extLst>
              <a:ext uri="{FF2B5EF4-FFF2-40B4-BE49-F238E27FC236}">
                <a16:creationId xmlns:a16="http://schemas.microsoft.com/office/drawing/2014/main" id="{A09BF2A1-DB5C-4985-B6EE-08F3A04A0D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7315200"/>
            <a:ext cx="6400800" cy="30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1600"/>
          </a:p>
        </p:txBody>
      </p:sp>
      <p:pic>
        <p:nvPicPr>
          <p:cNvPr id="90116" name="Picture 6" descr="0009-006-Vostrebovannost">
            <a:extLst>
              <a:ext uri="{FF2B5EF4-FFF2-40B4-BE49-F238E27FC236}">
                <a16:creationId xmlns:a16="http://schemas.microsoft.com/office/drawing/2014/main" id="{901C061E-8E41-4468-906C-1F38503E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D54CDD5C-E601-4B0F-A099-EFF8C152C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solidFill>
            <a:srgbClr val="6D7713"/>
          </a:solidFill>
        </p:spPr>
        <p:txBody>
          <a:bodyPr/>
          <a:lstStyle/>
          <a:p>
            <a:pPr eaLnBrk="1" hangingPunct="1"/>
            <a:r>
              <a:rPr lang="ru-RU" altLang="en-US" b="1" i="1">
                <a:solidFill>
                  <a:schemeClr val="bg1"/>
                </a:solidFill>
              </a:rPr>
              <a:t>Номера телефонов служб</a:t>
            </a:r>
          </a:p>
        </p:txBody>
      </p:sp>
      <p:graphicFrame>
        <p:nvGraphicFramePr>
          <p:cNvPr id="33826" name="Group 34">
            <a:extLst>
              <a:ext uri="{FF2B5EF4-FFF2-40B4-BE49-F238E27FC236}">
                <a16:creationId xmlns:a16="http://schemas.microsoft.com/office/drawing/2014/main" id="{C9166652-F6F7-40DD-A041-7640FEFBE7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11671"/>
              </p:ext>
            </p:extLst>
          </p:nvPr>
        </p:nvGraphicFramePr>
        <p:xfrm>
          <a:off x="457200" y="1524000"/>
          <a:ext cx="8229600" cy="4953001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01</a:t>
                      </a:r>
                      <a:r>
                        <a:rPr kumimoji="0" lang="ru-RU" sz="3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 пожарная охрана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A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D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9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02</a:t>
                      </a:r>
                      <a:r>
                        <a:rPr kumimoji="0" lang="ru-RU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полиция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A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D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6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03</a:t>
                      </a:r>
                      <a:r>
                        <a:rPr kumimoji="0" lang="ru-RU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«Скорая помощь»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A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D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04</a:t>
                      </a:r>
                      <a:r>
                        <a:rPr kumimoji="0" lang="ru-RU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газовая служба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A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D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1156" name="Picture 24" descr="1366-001big">
            <a:extLst>
              <a:ext uri="{FF2B5EF4-FFF2-40B4-BE49-F238E27FC236}">
                <a16:creationId xmlns:a16="http://schemas.microsoft.com/office/drawing/2014/main" id="{BEAD433E-C756-4E7E-A222-1A999592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7" name="Picture 25" descr="A02">
            <a:extLst>
              <a:ext uri="{FF2B5EF4-FFF2-40B4-BE49-F238E27FC236}">
                <a16:creationId xmlns:a16="http://schemas.microsoft.com/office/drawing/2014/main" id="{BF9D7E65-128F-4239-BA4D-914B9255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386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8" name="Picture 26" descr="GUT_big1">
            <a:extLst>
              <a:ext uri="{FF2B5EF4-FFF2-40B4-BE49-F238E27FC236}">
                <a16:creationId xmlns:a16="http://schemas.microsoft.com/office/drawing/2014/main" id="{344A368C-2EE0-4B8C-BD15-3A963DD5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43200"/>
            <a:ext cx="99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9" name="Picture 28" descr="logo">
            <a:extLst>
              <a:ext uri="{FF2B5EF4-FFF2-40B4-BE49-F238E27FC236}">
                <a16:creationId xmlns:a16="http://schemas.microsoft.com/office/drawing/2014/main" id="{5E2CE78A-755C-4EBE-A0F9-0AAB2AA90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57800"/>
            <a:ext cx="1657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>
            <a:extLst>
              <a:ext uri="{FF2B5EF4-FFF2-40B4-BE49-F238E27FC236}">
                <a16:creationId xmlns:a16="http://schemas.microsoft.com/office/drawing/2014/main" id="{A3667ED8-FF6D-43CC-89D0-B050ADFE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>
                <a:solidFill>
                  <a:srgbClr val="FFFF00"/>
                </a:solidFill>
              </a:rPr>
              <a:t>СПАСИБО ЗА ВНИМАНИЕ!</a:t>
            </a:r>
          </a:p>
        </p:txBody>
      </p:sp>
      <p:pic>
        <p:nvPicPr>
          <p:cNvPr id="92163" name="Рисунок 3" descr="698e589775b69638d76e0d1a7a90a72e.jpg">
            <a:extLst>
              <a:ext uri="{FF2B5EF4-FFF2-40B4-BE49-F238E27FC236}">
                <a16:creationId xmlns:a16="http://schemas.microsoft.com/office/drawing/2014/main" id="{4CA18674-1EDE-4D9C-AD4A-EC76B128E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C576EB01-0F8E-43BD-B6A4-EC21CB5A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трогайте подозрительные предметы!</a:t>
            </a:r>
            <a:endParaRPr lang="ru-RU" altLang="en-US">
              <a:solidFill>
                <a:srgbClr val="FF0000"/>
              </a:solidFill>
            </a:endParaRPr>
          </a:p>
        </p:txBody>
      </p:sp>
      <p:pic>
        <p:nvPicPr>
          <p:cNvPr id="11267" name="Picture 2" descr="D:\Мои документы\Мои рисунки\Урок ОБЖ\8820_20018630.jpeg">
            <a:extLst>
              <a:ext uri="{FF2B5EF4-FFF2-40B4-BE49-F238E27FC236}">
                <a16:creationId xmlns:a16="http://schemas.microsoft.com/office/drawing/2014/main" id="{75947D9E-EE91-4BD6-B053-D954D433D9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063" y="1600200"/>
            <a:ext cx="5468937" cy="34734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6A66E-BC36-4200-89E4-613D3406514C}"/>
              </a:ext>
            </a:extLst>
          </p:cNvPr>
          <p:cNvSpPr txBox="1"/>
          <p:nvPr/>
        </p:nvSpPr>
        <p:spPr>
          <a:xfrm>
            <a:off x="533400" y="5257800"/>
            <a:ext cx="70961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Сообщите взрослым и в полицию по номеру 102 (112)</a:t>
            </a:r>
          </a:p>
          <a:p>
            <a:pPr>
              <a:defRPr/>
            </a:pPr>
            <a:endParaRPr lang="ru-RU" sz="2000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</TotalTime>
  <Words>1680</Words>
  <Application>Microsoft Office PowerPoint</Application>
  <PresentationFormat>Экран (4:3)</PresentationFormat>
  <Paragraphs>238</Paragraphs>
  <Slides>88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2" baseType="lpstr">
      <vt:lpstr>Arial</vt:lpstr>
      <vt:lpstr>Bookman Old Style</vt:lpstr>
      <vt:lpstr>Times New Roman</vt:lpstr>
      <vt:lpstr>Оформление по умолчанию</vt:lpstr>
      <vt:lpstr>Урок «Основы безопасности жизнедеятельности»</vt:lpstr>
      <vt:lpstr>Шаги к безопасности</vt:lpstr>
      <vt:lpstr>  Правила безопасного поведения в городе , селе.  Ситуация №1.</vt:lpstr>
      <vt:lpstr>Правильные действия</vt:lpstr>
      <vt:lpstr>Презентация PowerPoint</vt:lpstr>
      <vt:lpstr>ЗАПОМНИ!!!!!!!</vt:lpstr>
      <vt:lpstr>БЕЗОПАСНОСТЬ НА ВСЕ СЛУЧАИ ЖИЗНИ</vt:lpstr>
      <vt:lpstr>Это опасно для жизни</vt:lpstr>
      <vt:lpstr>Никогда не трогайте подозрительные предметы!</vt:lpstr>
      <vt:lpstr>Прогулки должны быть безопасными!</vt:lpstr>
      <vt:lpstr>«Селфи» может быть опасно</vt:lpstr>
      <vt:lpstr>Безопасность в интернете</vt:lpstr>
      <vt:lpstr>Экстремальные ситуации дома</vt:lpstr>
      <vt:lpstr>Экстремальные ситуации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Экстремальные ситуации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Экстремальные ситуации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Экстремальные ситуации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Экстремальные ситуации на улице</vt:lpstr>
      <vt:lpstr>Экстремальные ситуации на улице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Экстремальные ситуации на улице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действия</vt:lpstr>
      <vt:lpstr>Экстремальные ситуации на улице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Экстремальные ситуации на улице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Первая помощь пострадавшим</vt:lpstr>
      <vt:lpstr>Первая помощь пострадавшим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Первая помощь пострадавшим</vt:lpstr>
      <vt:lpstr>Презентация PowerPoint</vt:lpstr>
      <vt:lpstr>Презентация PowerPoint</vt:lpstr>
      <vt:lpstr>Правильные действия</vt:lpstr>
      <vt:lpstr>«Хитрые вопросы»</vt:lpstr>
      <vt:lpstr>Первая помощь пострадавшим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действия</vt:lpstr>
      <vt:lpstr>«Хитрые вопросы»</vt:lpstr>
      <vt:lpstr>«Если к вам придет беда –  Знаем, как помочь всегда!</vt:lpstr>
      <vt:lpstr>Номера телефонов служб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</dc:creator>
  <cp:lastModifiedBy>Ирина Кубанова</cp:lastModifiedBy>
  <cp:revision>33</cp:revision>
  <cp:lastPrinted>1601-01-01T00:00:00Z</cp:lastPrinted>
  <dcterms:created xsi:type="dcterms:W3CDTF">1601-01-01T00:00:00Z</dcterms:created>
  <dcterms:modified xsi:type="dcterms:W3CDTF">2020-05-06T08:57:37Z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