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05.12.2010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05.12.2010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05.12.2010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Вопрос о первородном грехе в христианстве.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Учитель МОУ «СОШ с. Широкое» Д.А.Шептала</a:t>
            </a:r>
            <a:endParaRPr lang="ru-RU" dirty="0"/>
          </a:p>
        </p:txBody>
      </p:sp>
      <p:pic>
        <p:nvPicPr>
          <p:cNvPr id="8194" name="Picture 2" descr="http://t0.gstatic.com/images?q=tbn:ANd9GcTZ-kWrrj4F8M01PiojT3GVoMtRI0VhF3W66N4BV28sX8iEPI1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33444" y="4443431"/>
            <a:ext cx="3205781" cy="2200279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Повреждённость первородным грехом характеризуется:</a:t>
            </a:r>
          </a:p>
          <a:p>
            <a:r>
              <a:rPr lang="ru-RU" dirty="0" smtClean="0"/>
              <a:t>наличием телесных страданий</a:t>
            </a:r>
          </a:p>
          <a:p>
            <a:r>
              <a:rPr lang="ru-RU" dirty="0" smtClean="0"/>
              <a:t>биологической смертью</a:t>
            </a:r>
          </a:p>
          <a:p>
            <a:r>
              <a:rPr lang="ru-RU" dirty="0" smtClean="0"/>
              <a:t>склонности воли ко злу</a:t>
            </a:r>
          </a:p>
          <a:p>
            <a:r>
              <a:rPr lang="ru-RU" dirty="0" smtClean="0"/>
              <a:t>проблемами мыслительной сферы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066800"/>
          </a:xfrm>
        </p:spPr>
        <p:txBody>
          <a:bodyPr>
            <a:normAutofit/>
          </a:bodyPr>
          <a:lstStyle/>
          <a:p>
            <a:r>
              <a:rPr lang="ru-RU" dirty="0" smtClean="0"/>
              <a:t>Метастазы греховности</a:t>
            </a:r>
            <a:endParaRPr lang="ru-RU" dirty="0"/>
          </a:p>
        </p:txBody>
      </p:sp>
    </p:spTree>
  </p:cSld>
  <p:clrMapOvr>
    <a:masterClrMapping/>
  </p:clrMapOvr>
  <p:transition>
    <p:blinds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Проблема понимания первородного </a:t>
            </a:r>
            <a:r>
              <a:rPr lang="ru-RU" dirty="0" smtClean="0"/>
              <a:t>греха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71470" y="1928802"/>
            <a:ext cx="5043494" cy="4645734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ru-RU" dirty="0" smtClean="0"/>
              <a:t>Догмат о первородном грехе может ставит ряд вопросов: во-первых, почему новорожденные уже оказываются виноватыми в том, чего не совершали, и, во-вторых, почему греховность имеет свойство наследоваться? Если Адам и Ева до совершения греха не знали, что такое добро и зло, следовательно, они не могли отвечать за свои действия.</a:t>
            </a:r>
          </a:p>
          <a:p>
            <a:pPr algn="r"/>
            <a:r>
              <a:rPr lang="ru-RU" dirty="0" smtClean="0"/>
              <a:t>В христианстве существуют две объяснительные модели</a:t>
            </a:r>
            <a:r>
              <a:rPr lang="ru-RU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21506" name="Picture 2" descr="http://t3.gstatic.com/images?q=tbn:ANd9GcSl7UFRsXY429558CDiT2TCqStbALZd5jixnecl-az1yaC8vXQ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2643182"/>
            <a:ext cx="3844921" cy="2985468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66800"/>
          </a:xfrm>
        </p:spPr>
        <p:txBody>
          <a:bodyPr>
            <a:normAutofit/>
          </a:bodyPr>
          <a:lstStyle/>
          <a:p>
            <a:r>
              <a:rPr lang="ru-RU" b="1" dirty="0" smtClean="0"/>
              <a:t>«Юридическая» </a:t>
            </a:r>
            <a:r>
              <a:rPr lang="ru-RU" b="1" dirty="0" smtClean="0"/>
              <a:t>теория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14876" y="1569348"/>
            <a:ext cx="4214842" cy="521723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Автором данной теории считается Ансельм </a:t>
            </a:r>
            <a:r>
              <a:rPr lang="ru-RU" dirty="0" smtClean="0"/>
              <a:t>Кентерберийский. </a:t>
            </a:r>
            <a:r>
              <a:rPr lang="ru-RU" dirty="0" smtClean="0"/>
              <a:t>Суть теории заключается в следующем. Любое преступление зависит не только от того, какой закон был нарушен но и от «значимости» персоны, против которой было совершено преступление закона. Чем больше вина, тем большее требуется удовлетворение оскорбленной стороны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4578" name="Picture 2" descr="http://t0.gstatic.com/images?q=tbn:ANd9GcTRMH-K7pmQVfy1yrD1XXeXp3QPR69JjmB3qo-vzWwee88iduwi"/>
          <p:cNvPicPr>
            <a:picLocks noChangeAspect="1" noChangeArrowheads="1"/>
          </p:cNvPicPr>
          <p:nvPr/>
        </p:nvPicPr>
        <p:blipFill>
          <a:blip r:embed="rId2" cstate="print"/>
          <a:srcRect r="1988" b="12133"/>
          <a:stretch>
            <a:fillRect/>
          </a:stretch>
        </p:blipFill>
        <p:spPr bwMode="auto">
          <a:xfrm>
            <a:off x="857224" y="1643050"/>
            <a:ext cx="3168786" cy="385765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85852" y="5572140"/>
            <a:ext cx="2500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Ансельм Кентерберийский</a:t>
            </a:r>
            <a:endParaRPr lang="ru-RU" dirty="0"/>
          </a:p>
        </p:txBody>
      </p:sp>
    </p:spTree>
  </p:cSld>
  <p:clrMapOvr>
    <a:masterClrMapping/>
  </p:clrMapOvr>
  <p:transition>
    <p:blinds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5643602" cy="5429264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ru-RU" dirty="0" smtClean="0"/>
              <a:t>Само по себе преступление прародителей не значительно, но в связи с бесконечным величием божественной личности, то и удовлетворение за совершенный проступок должно быть бесконечно велико. Требуется удовлетворение божественной справедливости. Сам человек не в состоянии принести удовлетворение за грех, за него приносит его, сам Бог Иисус Христос. Возникает понятие заслуг и </a:t>
            </a:r>
            <a:r>
              <a:rPr lang="ru-RU" dirty="0" err="1" smtClean="0"/>
              <a:t>сверхдолжных</a:t>
            </a:r>
            <a:r>
              <a:rPr lang="ru-RU" dirty="0" smtClean="0"/>
              <a:t> заслуг(отсюда продажа индульгенций). Подобное же воззрение имел Фома Аквинский и многие другие богословы Средних веков.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66800"/>
          </a:xfrm>
        </p:spPr>
        <p:txBody>
          <a:bodyPr>
            <a:normAutofit/>
          </a:bodyPr>
          <a:lstStyle/>
          <a:p>
            <a:r>
              <a:rPr lang="ru-RU" b="1" dirty="0" smtClean="0"/>
              <a:t>«Юридическая» </a:t>
            </a:r>
            <a:r>
              <a:rPr lang="ru-RU" b="1" dirty="0" smtClean="0"/>
              <a:t>теория</a:t>
            </a:r>
            <a:endParaRPr lang="ru-RU" dirty="0"/>
          </a:p>
        </p:txBody>
      </p:sp>
      <p:pic>
        <p:nvPicPr>
          <p:cNvPr id="25602" name="Picture 2" descr="http://www.breviary.net/images/thomasaquinas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1500174"/>
            <a:ext cx="2857500" cy="388620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429388" y="557214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Фома Аквинский </a:t>
            </a:r>
            <a:endParaRPr lang="ru-RU" dirty="0"/>
          </a:p>
        </p:txBody>
      </p:sp>
    </p:spTree>
  </p:cSld>
  <p:clrMapOvr>
    <a:masterClrMapping/>
  </p:clrMapOvr>
  <p:transition>
    <p:blinds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86290" y="1643050"/>
            <a:ext cx="4686304" cy="493148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Протестантизм пошёл дальше. Возникает дополнительно понятие введенное Лютером и Кальвином — гнев Божий, который утоляется только крестной смертью Сына Божия Иисуса Христа.</a:t>
            </a:r>
          </a:p>
          <a:p>
            <a:r>
              <a:rPr lang="ru-RU" dirty="0" smtClean="0"/>
              <a:t>В русскую </a:t>
            </a:r>
            <a:r>
              <a:rPr lang="ru-RU" dirty="0" err="1" smtClean="0"/>
              <a:t>богосоловскую</a:t>
            </a:r>
            <a:r>
              <a:rPr lang="ru-RU" dirty="0" smtClean="0"/>
              <a:t> школу, юридическую теорию усилено внедряли с конца XVIII века вплоть до 1917 года.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571500"/>
            <a:ext cx="8229600" cy="1066800"/>
          </a:xfrm>
        </p:spPr>
        <p:txBody>
          <a:bodyPr>
            <a:normAutofit/>
          </a:bodyPr>
          <a:lstStyle/>
          <a:p>
            <a:r>
              <a:rPr lang="ru-RU" b="1" dirty="0" smtClean="0"/>
              <a:t>«Юридическая» </a:t>
            </a:r>
            <a:r>
              <a:rPr lang="ru-RU" b="1" dirty="0" smtClean="0"/>
              <a:t>теория</a:t>
            </a:r>
            <a:endParaRPr lang="ru-RU" dirty="0"/>
          </a:p>
        </p:txBody>
      </p:sp>
      <p:pic>
        <p:nvPicPr>
          <p:cNvPr id="26626" name="Picture 2" descr="http://t1.gstatic.com/images?q=tbn:ANd9GcQltUpxwpFDWPuhY1kUM9EO5REbM0JfC54xilrFy5ldbeeXy4JkE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643050"/>
            <a:ext cx="1847850" cy="24669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428860" y="1714488"/>
            <a:ext cx="2000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Мартин Лютер  </a:t>
            </a:r>
            <a:r>
              <a:rPr lang="ru-RU" dirty="0" smtClean="0"/>
              <a:t> </a:t>
            </a:r>
            <a:r>
              <a:rPr lang="ru-RU" dirty="0" smtClean="0"/>
              <a:t>Мартин (1483-1546)</a:t>
            </a:r>
            <a:endParaRPr lang="ru-RU" dirty="0"/>
          </a:p>
        </p:txBody>
      </p:sp>
      <p:pic>
        <p:nvPicPr>
          <p:cNvPr id="26628" name="Picture 4" descr="http://t0.gstatic.com/images?q=tbn:ANd9GcSauB5SeTQv5CdP_ez-iKUJMbGRW38Xh5GTL6xoygVNT4AE0AX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4286256"/>
            <a:ext cx="1990725" cy="229552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28596" y="4929198"/>
            <a:ext cx="2071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Жан Кальвин</a:t>
            </a:r>
            <a:r>
              <a:rPr lang="ru-RU" dirty="0" smtClean="0"/>
              <a:t> (1509—1564)</a:t>
            </a:r>
            <a:endParaRPr lang="ru-RU" dirty="0"/>
          </a:p>
        </p:txBody>
      </p:sp>
    </p:spTree>
  </p:cSld>
  <p:clrMapOvr>
    <a:masterClrMapping/>
  </p:clrMapOvr>
  <p:transition>
    <p:blinds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«Нравственная» теория (православная</a:t>
            </a:r>
            <a:r>
              <a:rPr lang="ru-RU" b="1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9970"/>
            <a:ext cx="8229600" cy="432511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Кратко </a:t>
            </a:r>
            <a:r>
              <a:rPr lang="ru-RU" dirty="0" err="1" smtClean="0"/>
              <a:t>нравстенная</a:t>
            </a:r>
            <a:r>
              <a:rPr lang="ru-RU" dirty="0" smtClean="0"/>
              <a:t> теория может быть выражена словами , записанными в послании св. Апостола Павла к </a:t>
            </a:r>
            <a:r>
              <a:rPr lang="ru-RU" dirty="0" err="1" smtClean="0"/>
              <a:t>Колоссянам</a:t>
            </a:r>
            <a:r>
              <a:rPr lang="ru-RU" dirty="0" smtClean="0"/>
              <a:t> 1:20-22</a:t>
            </a:r>
          </a:p>
          <a:p>
            <a:r>
              <a:rPr lang="ru-RU" i="1" dirty="0" smtClean="0"/>
              <a:t>...и </a:t>
            </a:r>
            <a:r>
              <a:rPr lang="ru-RU" i="1" dirty="0" err="1" smtClean="0"/>
              <a:t>темъ</a:t>
            </a:r>
            <a:r>
              <a:rPr lang="ru-RU" i="1" dirty="0" smtClean="0"/>
              <a:t> </a:t>
            </a:r>
            <a:r>
              <a:rPr lang="ru-RU" i="1" dirty="0" err="1" smtClean="0"/>
              <a:t>примирити</a:t>
            </a:r>
            <a:r>
              <a:rPr lang="ru-RU" i="1" dirty="0" smtClean="0"/>
              <a:t> всяческая </a:t>
            </a:r>
            <a:r>
              <a:rPr lang="ru-RU" i="1" dirty="0" err="1" smtClean="0"/>
              <a:t>къ</a:t>
            </a:r>
            <a:r>
              <a:rPr lang="ru-RU" i="1" dirty="0" smtClean="0"/>
              <a:t> Себе, </a:t>
            </a:r>
            <a:r>
              <a:rPr lang="ru-RU" i="1" dirty="0" err="1" smtClean="0"/>
              <a:t>умиротворивъ</a:t>
            </a:r>
            <a:r>
              <a:rPr lang="ru-RU" i="1" dirty="0" smtClean="0"/>
              <a:t> </a:t>
            </a:r>
            <a:r>
              <a:rPr lang="ru-RU" i="1" dirty="0" err="1" smtClean="0"/>
              <a:t>Кровию</a:t>
            </a:r>
            <a:r>
              <a:rPr lang="ru-RU" i="1" dirty="0" smtClean="0"/>
              <a:t> креста Его чрез Него, </a:t>
            </a:r>
            <a:r>
              <a:rPr lang="ru-RU" i="1" dirty="0" err="1" smtClean="0"/>
              <a:t>аще</a:t>
            </a:r>
            <a:r>
              <a:rPr lang="ru-RU" i="1" dirty="0" smtClean="0"/>
              <a:t> земная, </a:t>
            </a:r>
            <a:r>
              <a:rPr lang="ru-RU" i="1" dirty="0" err="1" smtClean="0"/>
              <a:t>аще</a:t>
            </a:r>
            <a:r>
              <a:rPr lang="ru-RU" i="1" dirty="0" smtClean="0"/>
              <a:t> ли </a:t>
            </a:r>
            <a:r>
              <a:rPr lang="ru-RU" i="1" dirty="0" err="1" smtClean="0"/>
              <a:t>небесная.И</a:t>
            </a:r>
            <a:r>
              <a:rPr lang="ru-RU" i="1" dirty="0" smtClean="0"/>
              <a:t> вас иногда сущих отчужденных, и врагов </a:t>
            </a:r>
            <a:r>
              <a:rPr lang="ru-RU" i="1" dirty="0" err="1" smtClean="0"/>
              <a:t>помышленьми</a:t>
            </a:r>
            <a:r>
              <a:rPr lang="ru-RU" i="1" dirty="0" smtClean="0"/>
              <a:t> в </a:t>
            </a:r>
            <a:r>
              <a:rPr lang="ru-RU" i="1" dirty="0" err="1" smtClean="0"/>
              <a:t>делех</a:t>
            </a:r>
            <a:r>
              <a:rPr lang="ru-RU" i="1" dirty="0" smtClean="0"/>
              <a:t> лукавых ныне же примири в теле плоти Его </a:t>
            </a:r>
            <a:r>
              <a:rPr lang="ru-RU" i="1" dirty="0" err="1" smtClean="0"/>
              <a:t>смертию</a:t>
            </a:r>
            <a:r>
              <a:rPr lang="ru-RU" i="1" dirty="0" smtClean="0"/>
              <a:t> Его, </a:t>
            </a:r>
            <a:r>
              <a:rPr lang="ru-RU" i="1" dirty="0" err="1" smtClean="0"/>
              <a:t>представити</a:t>
            </a:r>
            <a:r>
              <a:rPr lang="ru-RU" i="1" dirty="0" smtClean="0"/>
              <a:t> вас святых и непорочных и неповинных пред Собою</a:t>
            </a:r>
            <a:r>
              <a:rPr lang="ru-RU" i="1" dirty="0" smtClean="0"/>
              <a:t>...</a:t>
            </a:r>
          </a:p>
          <a:p>
            <a:r>
              <a:rPr lang="ru-RU" dirty="0" smtClean="0"/>
              <a:t>Сердцевина </a:t>
            </a:r>
            <a:r>
              <a:rPr lang="ru-RU" dirty="0" smtClean="0"/>
              <a:t>же Искупления заключается в самой крестной смерти и Воскресении Господа нашего Иисуса Христа.</a:t>
            </a:r>
          </a:p>
          <a:p>
            <a:endParaRPr lang="ru-RU" dirty="0"/>
          </a:p>
        </p:txBody>
      </p:sp>
    </p:spTree>
  </p:cSld>
  <p:clrMapOvr>
    <a:masterClrMapping/>
  </p:clrMapOvr>
  <p:transition>
    <p:blinds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Современная (Органическая) теория православных </a:t>
            </a:r>
            <a:r>
              <a:rPr lang="ru-RU" b="1" dirty="0" smtClean="0"/>
              <a:t>богословов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85784" y="2000240"/>
            <a:ext cx="4929222" cy="4574296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ru-RU" dirty="0" smtClean="0"/>
              <a:t>В XX веке возникло ясное понимание в православных богословский кругах несостоятельности юридической теории избавления от первородного греха.</a:t>
            </a:r>
          </a:p>
          <a:p>
            <a:pPr algn="r"/>
            <a:r>
              <a:rPr lang="ru-RU" dirty="0" smtClean="0"/>
              <a:t>Представление о первородном грехе как о болезни, передающейся по наследству от организмов родителей к организмам детей, легло в основу иной модели, объясняющей всеобщность первородного греха. Подобную модель можно назвать </a:t>
            </a:r>
            <a:r>
              <a:rPr lang="ru-RU" i="1" dirty="0" smtClean="0"/>
              <a:t>органической</a:t>
            </a:r>
            <a:r>
              <a:rPr lang="ru-RU" dirty="0" smtClean="0"/>
              <a:t>.</a:t>
            </a:r>
          </a:p>
          <a:p>
            <a:pPr algn="r"/>
            <a:endParaRPr lang="ru-RU" dirty="0"/>
          </a:p>
        </p:txBody>
      </p:sp>
      <p:pic>
        <p:nvPicPr>
          <p:cNvPr id="28674" name="Picture 2" descr="http://t3.gstatic.com/images?q=tbn:ANd9GcQ6MOL2Xnkkp1xW3G2AMsHugiNbA37ahaKTpxUQX_WJ9f-ZTw0j8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2357430"/>
            <a:ext cx="3943378" cy="3286148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857232"/>
            <a:ext cx="8786842" cy="571504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Но органическая модель вменяемости первородного греха трудна для понимания и вызывает ряд вопросов: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Почему мы находимся на низшей ступени как личности по сравнению с прародителями: ведь у них был свободный выбор, и они выбрали, хотя и неудачно. Но мы уже с рождения такого </a:t>
            </a:r>
            <a:r>
              <a:rPr lang="ru-RU" dirty="0" err="1" smtClean="0"/>
              <a:t>перво-выбора</a:t>
            </a:r>
            <a:r>
              <a:rPr lang="ru-RU" dirty="0" smtClean="0"/>
              <a:t> не имеем. Кстати, ведь у ангелов в момент бунта, поднятого Люцифером, каждый сам мог выбирать, с кем он будет дальше; почему же люди лишены подобной возможности?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Почему Бог не ограничил распространение первородного греха на потомство Адама и Евы?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Почему даже после крещения христианину приходится прилагать личные усилия для спасения, в то время как заражение первородным грехом, ко злу, к </a:t>
            </a:r>
            <a:r>
              <a:rPr lang="ru-RU" i="1" dirty="0" smtClean="0"/>
              <a:t>ветхому Адаму</a:t>
            </a:r>
            <a:r>
              <a:rPr lang="ru-RU" dirty="0" smtClean="0"/>
              <a:t> мы не выбираем: это имеется в нас как изначальная данность? Разве не просматривается в этом некоторая несправедливость?</a:t>
            </a:r>
          </a:p>
          <a:p>
            <a:endParaRPr lang="ru-RU" dirty="0"/>
          </a:p>
        </p:txBody>
      </p:sp>
    </p:spTree>
  </p:cSld>
  <p:clrMapOvr>
    <a:masterClrMapping/>
  </p:clrMapOvr>
  <p:transition>
    <p:blinds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9058" y="2000240"/>
            <a:ext cx="5214942" cy="464347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На первый</a:t>
            </a:r>
            <a:r>
              <a:rPr lang="ru-RU" dirty="0" smtClean="0"/>
              <a:t> вопрос православное богословие утверждает, что свободы выбора разумных личностей людей теперь не стало меньше. Каждую секунду человек решает, как ему жить дальше, и что для него предпочтительнее: стремиться ли ему в Царствие Божие (но за Него ему придётся много потрудиться и пострадать) или жить как все (пренебрегая перспективными </a:t>
            </a:r>
            <a:r>
              <a:rPr lang="ru-RU" dirty="0" smtClean="0"/>
              <a:t>райскими блаженствами </a:t>
            </a:r>
            <a:r>
              <a:rPr lang="ru-RU" dirty="0" smtClean="0"/>
              <a:t>и игнорируя вечные муки).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Современная (Органическая) теория православных </a:t>
            </a:r>
            <a:r>
              <a:rPr lang="ru-RU" b="1" dirty="0" smtClean="0"/>
              <a:t>богословов</a:t>
            </a:r>
            <a:endParaRPr lang="ru-RU" dirty="0"/>
          </a:p>
        </p:txBody>
      </p:sp>
      <p:pic>
        <p:nvPicPr>
          <p:cNvPr id="30722" name="Picture 2" descr="http://t1.gstatic.com/images?q=tbn:ANd9GcT-OFMwdHbyy0VrF6woyG7UcPsTMdDkJqrl4DuRwyarWXLlLPs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428868"/>
            <a:ext cx="3740190" cy="321471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Что касается ангелов, то Христос пострадал совсем не за них, но за каждого человека. И теперь у людей духовные перспективы значительно выше, чем даже у самых могущественных святых ангелов. Например, Дева Мария, с помощью Божией стала «честнейшей херувимов и славнейшей без сравнения серафимов».(более Святой, чем херувим, и прославляемая </a:t>
            </a:r>
            <a:r>
              <a:rPr lang="ru-RU" dirty="0" smtClean="0"/>
              <a:t>более серафимов</a:t>
            </a:r>
            <a:r>
              <a:rPr lang="ru-RU" dirty="0" smtClean="0"/>
              <a:t>) Иоанн Креститель , Николай Угодник и другие святые также явили собой </a:t>
            </a:r>
            <a:r>
              <a:rPr lang="ru-RU" dirty="0" err="1" smtClean="0"/>
              <a:t>равно-ангельную</a:t>
            </a:r>
            <a:r>
              <a:rPr lang="ru-RU" dirty="0" smtClean="0"/>
              <a:t> жизнь. Только мало людей, также желающих в своей душе принять Христа.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Современная (Органическая) теория православных </a:t>
            </a:r>
            <a:r>
              <a:rPr lang="ru-RU" b="1" dirty="0" smtClean="0"/>
              <a:t>богословов</a:t>
            </a:r>
            <a:endParaRPr lang="ru-RU" dirty="0"/>
          </a:p>
        </p:txBody>
      </p:sp>
    </p:spTree>
  </p:cSld>
  <p:clrMapOvr>
    <a:masterClrMapping/>
  </p:clrMapOvr>
  <p:transition>
    <p:blinds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4757742" cy="5931618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b="1" dirty="0" smtClean="0"/>
              <a:t>Первородный (прародительский) грех</a:t>
            </a:r>
            <a:r>
              <a:rPr lang="ru-RU" dirty="0" smtClean="0"/>
              <a:t> — христианский богословский термин, означающий первый совершившийся на земле — прародителями Адамом и Евой — грех, последствия которого проявляются у всех живших или живущих на земле людей в силу наследования повреждённой человеческой природы.</a:t>
            </a:r>
            <a:endParaRPr lang="ru-RU" dirty="0"/>
          </a:p>
        </p:txBody>
      </p:sp>
      <p:pic>
        <p:nvPicPr>
          <p:cNvPr id="2050" name="Picture 2" descr="http://t2.gstatic.com/images?q=tbn:ANd9GcTJrsywCN9McMntoikRJTXhG_yWSoF9ehw3UdZ1bsi612tHzCj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1357298"/>
            <a:ext cx="3243453" cy="4214842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857364"/>
            <a:ext cx="5214974" cy="4929222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dirty="0" smtClean="0"/>
              <a:t>По второму вопросу надо сказать, что Бог очень высоко ценит человека (как Своего </a:t>
            </a:r>
            <a:r>
              <a:rPr lang="ru-RU" dirty="0" err="1" smtClean="0"/>
              <a:t>со-творца</a:t>
            </a:r>
            <a:r>
              <a:rPr lang="ru-RU" dirty="0" smtClean="0"/>
              <a:t>). Он уважает выбор человека, причём не только Адама и Евы, но и всех людей. От нас, в частности, также зависит, как будут жить наши дети, внуки, правнуки и т. д., и в нашей стране, и во всём мире. Даже злые наши поступки Бог не всегда сразу же пресекает, но долго терпит или обращает их к благим последствиям.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Современная (Органическая) теория православных </a:t>
            </a:r>
            <a:r>
              <a:rPr lang="ru-RU" b="1" dirty="0" smtClean="0"/>
              <a:t>богословов</a:t>
            </a:r>
            <a:endParaRPr lang="ru-RU" dirty="0"/>
          </a:p>
        </p:txBody>
      </p:sp>
      <p:pic>
        <p:nvPicPr>
          <p:cNvPr id="31746" name="Picture 2" descr="http://t3.gstatic.com/images?q=tbn:ANd9GcTvqT-ad--8hFhISAT2C3qtS6KM1xT9Wpcf4sE0vZFLyQs5JmcFq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3" y="2500306"/>
            <a:ext cx="3469251" cy="2928958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9058" y="1928802"/>
            <a:ext cx="5214942" cy="492919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С третьим вопросом необходимо вспомнить то, что Христос пострадал за всех людей и всем им уже даровал спасение. Но не все люди желают принимать этот драгоценный дар от Бога. В таинствах крещения, миропомазания, причащения и других, христианину даются от Бога огромные силы бороться со всеми греховными наклонностями; у человека развиваются навыки к христианским добродетелям, и они подкрепляются невыразимой радостью в его душе. А привычка — вторая природа, в данном случае, святая.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Современная (Органическая) теория православных </a:t>
            </a:r>
            <a:r>
              <a:rPr lang="ru-RU" b="1" dirty="0" smtClean="0"/>
              <a:t>богословов</a:t>
            </a:r>
            <a:endParaRPr lang="ru-RU" dirty="0"/>
          </a:p>
        </p:txBody>
      </p:sp>
      <p:pic>
        <p:nvPicPr>
          <p:cNvPr id="33794" name="Picture 2" descr="http://t1.gstatic.com/images?q=tbn:ANd9GcSSkydwwLVlfVWYoYkmHbqpg9FUSoq1314kpa7xh9Xr2UGddgXN4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3116"/>
            <a:ext cx="3860601" cy="3643338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66800"/>
          </a:xfrm>
        </p:spPr>
        <p:txBody>
          <a:bodyPr>
            <a:normAutofit/>
          </a:bodyPr>
          <a:lstStyle/>
          <a:p>
            <a:r>
              <a:rPr lang="ru-RU" dirty="0" smtClean="0"/>
              <a:t>Происхождение термина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14744" y="2249424"/>
            <a:ext cx="4972056" cy="4325112"/>
          </a:xfrm>
        </p:spPr>
        <p:txBody>
          <a:bodyPr/>
          <a:lstStyle/>
          <a:p>
            <a:r>
              <a:rPr lang="ru-RU" dirty="0" smtClean="0"/>
              <a:t>Термин «первородный грех» (лат. </a:t>
            </a:r>
            <a:r>
              <a:rPr lang="ru-RU" i="1" dirty="0" err="1" smtClean="0"/>
              <a:t>peccatum</a:t>
            </a:r>
            <a:r>
              <a:rPr lang="ru-RU" i="1" dirty="0" smtClean="0"/>
              <a:t> </a:t>
            </a:r>
            <a:r>
              <a:rPr lang="ru-RU" i="1" dirty="0" err="1" smtClean="0"/>
              <a:t>originale</a:t>
            </a:r>
            <a:r>
              <a:rPr lang="ru-RU" dirty="0" smtClean="0"/>
              <a:t>) был предложен св. Августином (354-430) и к настоящему времени повсеместно принят христианством.</a:t>
            </a:r>
            <a:endParaRPr lang="ru-RU" dirty="0"/>
          </a:p>
        </p:txBody>
      </p:sp>
      <p:pic>
        <p:nvPicPr>
          <p:cNvPr id="1026" name="Picture 2" descr="http://t2.gstatic.com/images?q=tbn:ANd9GcTbmQ1yKJh3LoKs5pLGITDPDHNfm4suhDoKP0_ik-6A7DJJm0i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714487"/>
            <a:ext cx="2714644" cy="352055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71538" y="5357826"/>
            <a:ext cx="22145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Аврелий</a:t>
            </a:r>
            <a:r>
              <a:rPr lang="ru-RU" dirty="0" smtClean="0"/>
              <a:t> Августин Блаженный (354 - 430)</a:t>
            </a:r>
            <a:endParaRPr lang="ru-RU" dirty="0"/>
          </a:p>
        </p:txBody>
      </p:sp>
    </p:spTree>
  </p:cSld>
  <p:clrMapOvr>
    <a:masterClrMapping/>
  </p:clrMapOvr>
  <p:transition>
    <p:blinds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православном богословии термин «первородный грех» стал закрепляться лишь с середины XII века, когда был использован в «Православном исповедании Кафолической и Апостольской Церкви Восточной», 1662 г. Определение этого понятия впервые дано в «Послании Патриархов Восточно-Кафолической Церкви о православной вере», 1723 г.: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Происхождение термина</a:t>
            </a:r>
            <a:endParaRPr lang="ru-RU" dirty="0"/>
          </a:p>
        </p:txBody>
      </p:sp>
    </p:spTree>
  </p:cSld>
  <p:clrMapOvr>
    <a:masterClrMapping/>
  </p:clrMapOvr>
  <p:transition>
    <p:blinds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8858280" cy="614364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«Веруем, что первый человек пал в раю и что отсюда распространился прародительский грех преемственно на все потомство так, что нет ни одного из рождённых по плоти, кто бы свободен был от того бремени и не ощущал следствия падения в настоящей жизни. А бременем и следствием падения мы называем не самый грех, как то: нечестие, богохульство, убийство, ненависть и все прочее, что происходит от злого человеческого сердца, в противность воле Божией, а не от природы, но </a:t>
            </a:r>
            <a:r>
              <a:rPr lang="ru-RU" dirty="0" err="1" smtClean="0"/>
              <a:t>удобопреклонность</a:t>
            </a:r>
            <a:r>
              <a:rPr lang="ru-RU" dirty="0" smtClean="0"/>
              <a:t> ко греху и те бедствия, которыми Божественное правосудие наказало человека за его </a:t>
            </a:r>
            <a:r>
              <a:rPr lang="ru-RU" dirty="0" err="1" smtClean="0"/>
              <a:t>преслушание</a:t>
            </a:r>
            <a:r>
              <a:rPr lang="ru-RU" dirty="0" smtClean="0"/>
              <a:t>, как то: изнурительные труды, скорби, телесные немощи, болезни рождения, тяжкая до некоторого времени жизнь на земле, странствования, и напоследок телесная смерть».</a:t>
            </a:r>
            <a:endParaRPr lang="ru-RU" dirty="0"/>
          </a:p>
        </p:txBody>
      </p:sp>
    </p:spTree>
  </p:cSld>
  <p:clrMapOvr>
    <a:masterClrMapping/>
  </p:clrMapOvr>
  <p:transition>
    <p:blinds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48" y="2249424"/>
            <a:ext cx="4400552" cy="432511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 богословском лексиконе восточных св. Отцов это словосочетание почти не встречается. Что касается Символа веры, то хотя там и говорится о крещении «во оставление грехов», но ничего не говорится о «первородном грехе». Так что по происхождению своему рассматриваемая доктрина — западная (латинская).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Происхождение термина</a:t>
            </a:r>
            <a:endParaRPr lang="ru-RU" dirty="0"/>
          </a:p>
        </p:txBody>
      </p:sp>
      <p:pic>
        <p:nvPicPr>
          <p:cNvPr id="16386" name="Picture 2" descr="http://t1.gstatic.com/images?q=tbn:ANd9GcTpwwEswv9V0bVmj7SKUit9zS05ik3GHo24BZZmFtFLFzcMKQQ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2285992"/>
            <a:ext cx="2643206" cy="414939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285992"/>
            <a:ext cx="4829180" cy="4325112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dirty="0" smtClean="0"/>
              <a:t>Сейчас, как правило, богословы употребляют словосочетание «первородный грех» в двух значениях: во-первых, как само нарушение заповеди в Эдеме и, во-вторых, как поврежденное злом состояние человеческого естества вследствие этого нарушения. 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Происхождение термина</a:t>
            </a:r>
            <a:endParaRPr lang="ru-RU" dirty="0"/>
          </a:p>
        </p:txBody>
      </p:sp>
      <p:pic>
        <p:nvPicPr>
          <p:cNvPr id="19458" name="Picture 2" descr="http://t2.gstatic.com/images?q=tbn:ANd9GcSQYA5vBlPFXk9Q1Ob3lLZ5stfTfbYdOUSOhpn6-eFoU20UVcsLt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1" y="2357430"/>
            <a:ext cx="2906567" cy="4143404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066800"/>
          </a:xfrm>
        </p:spPr>
        <p:txBody>
          <a:bodyPr>
            <a:normAutofit/>
          </a:bodyPr>
          <a:lstStyle/>
          <a:p>
            <a:r>
              <a:rPr lang="ru-RU" dirty="0" smtClean="0"/>
              <a:t>Поврежденность </a:t>
            </a:r>
            <a:r>
              <a:rPr lang="ru-RU" dirty="0" smtClean="0"/>
              <a:t>человечества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14810" y="1426472"/>
            <a:ext cx="4471990" cy="528867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На Карфагенском Соборе 252 г. была обоснована необходимость крещения младенцев : «Не должно возбранять крещение младенцу, который, едва родившись, ни в чём не согрешил, а только, </a:t>
            </a:r>
            <a:r>
              <a:rPr lang="ru-RU" dirty="0" err="1" smtClean="0"/>
              <a:t>происшедши</a:t>
            </a:r>
            <a:r>
              <a:rPr lang="ru-RU" dirty="0" smtClean="0"/>
              <a:t> по плоти от Адама, </a:t>
            </a:r>
            <a:r>
              <a:rPr lang="ru-RU" dirty="0" err="1" smtClean="0"/>
              <a:t>восприял</a:t>
            </a:r>
            <a:r>
              <a:rPr lang="ru-RU" dirty="0" smtClean="0"/>
              <a:t> заразу древней смерти через самое рождение».</a:t>
            </a:r>
            <a:endParaRPr lang="ru-RU" dirty="0"/>
          </a:p>
        </p:txBody>
      </p:sp>
      <p:pic>
        <p:nvPicPr>
          <p:cNvPr id="1026" name="Picture 2" descr="http://t0.gstatic.com/images?q=tbn:ANd9GcQ_sj4oqpdIF0PBGyGQJycgu4-RYPhWCzC9MvxBDjAkzqtLO7X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857364"/>
            <a:ext cx="3643338" cy="4411297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28638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Согласно христианскому учению, в результате того, что грех прародителей Адама и Евы изменил саму природу человека, сам это грех вне зависимости от личных качеств человека «автоматически» становится частью каждого человека. В результате этого, по мнению христианства, всякий человек появляется на свет, уже подчинен закону старения и смерти, а его воля с раннего младенчества обнаруживает </a:t>
            </a:r>
            <a:r>
              <a:rPr lang="ru-RU" dirty="0" err="1" smtClean="0"/>
              <a:t>удобопреклонность</a:t>
            </a:r>
            <a:r>
              <a:rPr lang="ru-RU" dirty="0" smtClean="0"/>
              <a:t> к укоризненному греху. Таким образом, для всех потомков прародителей первородный грех видится внешнему взгляду не как личный грех человека, но как общее для всех состояние, характеризующееся деформированной по отношению к здоровому состоянию прародителей — Адама и Евы — духовно-телесной сферой.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066800"/>
          </a:xfrm>
        </p:spPr>
        <p:txBody>
          <a:bodyPr>
            <a:normAutofit/>
          </a:bodyPr>
          <a:lstStyle/>
          <a:p>
            <a:r>
              <a:rPr lang="ru-RU" dirty="0" smtClean="0"/>
              <a:t>Поврежденность </a:t>
            </a:r>
            <a:r>
              <a:rPr lang="ru-RU" dirty="0" smtClean="0"/>
              <a:t>человечества</a:t>
            </a:r>
            <a:endParaRPr lang="ru-RU" dirty="0"/>
          </a:p>
        </p:txBody>
      </p:sp>
    </p:spTree>
  </p:cSld>
  <p:clrMapOvr>
    <a:masterClrMapping/>
  </p:clrMapOvr>
  <p:transition>
    <p:blinds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4">
      <a:dk1>
        <a:sysClr val="windowText" lastClr="000000"/>
      </a:dk1>
      <a:lt1>
        <a:sysClr val="window" lastClr="FFFFFF"/>
      </a:lt1>
      <a:dk2>
        <a:srgbClr val="373E80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249</TotalTime>
  <Words>760</Words>
  <Application>Microsoft Office PowerPoint</Application>
  <PresentationFormat>Экран (4:3)</PresentationFormat>
  <Paragraphs>56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Городская</vt:lpstr>
      <vt:lpstr>Вопрос о первородном грехе в христианстве.</vt:lpstr>
      <vt:lpstr>Слайд 2</vt:lpstr>
      <vt:lpstr>Происхождение термина</vt:lpstr>
      <vt:lpstr>Происхождение термина</vt:lpstr>
      <vt:lpstr>Слайд 5</vt:lpstr>
      <vt:lpstr>Происхождение термина</vt:lpstr>
      <vt:lpstr>Происхождение термина</vt:lpstr>
      <vt:lpstr>Поврежденность человечества</vt:lpstr>
      <vt:lpstr>Поврежденность человечества</vt:lpstr>
      <vt:lpstr>Метастазы греховности</vt:lpstr>
      <vt:lpstr>Проблема понимания первородного греха</vt:lpstr>
      <vt:lpstr>«Юридическая» теория</vt:lpstr>
      <vt:lpstr>«Юридическая» теория</vt:lpstr>
      <vt:lpstr>«Юридическая» теория</vt:lpstr>
      <vt:lpstr>«Нравственная» теория (православная)</vt:lpstr>
      <vt:lpstr>Современная (Органическая) теория православных богословов</vt:lpstr>
      <vt:lpstr>Слайд 17</vt:lpstr>
      <vt:lpstr>Современная (Органическая) теория православных богословов</vt:lpstr>
      <vt:lpstr>Современная (Органическая) теория православных богословов</vt:lpstr>
      <vt:lpstr>Современная (Органическая) теория православных богословов</vt:lpstr>
      <vt:lpstr>Современная (Органическая) теория православных богословов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 о первородном грехе в христианстве.</dc:title>
  <dc:creator>Dimon2000</dc:creator>
  <cp:lastModifiedBy>Dimon2000</cp:lastModifiedBy>
  <cp:revision>27</cp:revision>
  <dcterms:created xsi:type="dcterms:W3CDTF">2010-12-05T12:46:39Z</dcterms:created>
  <dcterms:modified xsi:type="dcterms:W3CDTF">2010-12-05T18:51:11Z</dcterms:modified>
</cp:coreProperties>
</file>