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7" r:id="rId9"/>
    <p:sldId id="262" r:id="rId10"/>
    <p:sldId id="26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22.12.2010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22.12.2010</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22.12.2010</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22.12.2010</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Работу выполнила ученица 10 класса</a:t>
            </a:r>
          </a:p>
          <a:p>
            <a:r>
              <a:rPr lang="ru-RU" dirty="0" smtClean="0"/>
              <a:t>Шабалдина Анна.</a:t>
            </a:r>
            <a:endParaRPr lang="ru-RU" dirty="0"/>
          </a:p>
        </p:txBody>
      </p:sp>
      <p:sp>
        <p:nvSpPr>
          <p:cNvPr id="2" name="Заголовок 1"/>
          <p:cNvSpPr>
            <a:spLocks noGrp="1"/>
          </p:cNvSpPr>
          <p:nvPr>
            <p:ph type="ctrTitle"/>
          </p:nvPr>
        </p:nvSpPr>
        <p:spPr/>
        <p:txBody>
          <a:bodyPr/>
          <a:lstStyle/>
          <a:p>
            <a:r>
              <a:rPr lang="ru-RU" dirty="0" smtClean="0"/>
              <a:t>Большая ступа в санчи.</a:t>
            </a:r>
            <a:endParaRPr lang="ru-RU"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sz="quarter" idx="1"/>
          </p:nvPr>
        </p:nvPicPr>
        <p:blipFill>
          <a:blip r:embed="rId2"/>
          <a:srcRect/>
          <a:stretch>
            <a:fillRect/>
          </a:stretch>
        </p:blipFill>
        <p:spPr bwMode="auto">
          <a:xfrm>
            <a:off x="357158" y="1571612"/>
            <a:ext cx="4214810" cy="3116575"/>
          </a:xfrm>
          <a:prstGeom prst="rect">
            <a:avLst/>
          </a:prstGeom>
          <a:noFill/>
          <a:ln w="9525">
            <a:noFill/>
            <a:miter lim="800000"/>
            <a:headEnd/>
            <a:tailEnd/>
          </a:ln>
          <a:effectLst/>
        </p:spPr>
      </p:pic>
      <p:sp>
        <p:nvSpPr>
          <p:cNvPr id="6" name="TextBox 5"/>
          <p:cNvSpPr txBox="1"/>
          <p:nvPr/>
        </p:nvSpPr>
        <p:spPr>
          <a:xfrm>
            <a:off x="642910" y="5000636"/>
            <a:ext cx="3857652" cy="923330"/>
          </a:xfrm>
          <a:prstGeom prst="rect">
            <a:avLst/>
          </a:prstGeom>
          <a:noFill/>
        </p:spPr>
        <p:txBody>
          <a:bodyPr wrap="square" rtlCol="0">
            <a:spAutoFit/>
          </a:bodyPr>
          <a:lstStyle/>
          <a:p>
            <a:r>
              <a:rPr lang="ru-RU" dirty="0" smtClean="0"/>
              <a:t>Каменные ворота-торана Большой ступы в </a:t>
            </a:r>
            <a:r>
              <a:rPr lang="ru-RU" dirty="0" err="1" smtClean="0"/>
              <a:t>Санчи</a:t>
            </a:r>
            <a:r>
              <a:rPr lang="ru-RU" dirty="0" smtClean="0"/>
              <a:t>. 1 в. до н.э.</a:t>
            </a:r>
            <a:endParaRPr lang="ru-RU" dirty="0"/>
          </a:p>
        </p:txBody>
      </p:sp>
      <p:sp>
        <p:nvSpPr>
          <p:cNvPr id="7" name="Прямоугольник 6"/>
          <p:cNvSpPr/>
          <p:nvPr/>
        </p:nvSpPr>
        <p:spPr>
          <a:xfrm>
            <a:off x="4572000" y="1571612"/>
            <a:ext cx="4572000" cy="3693319"/>
          </a:xfrm>
          <a:prstGeom prst="rect">
            <a:avLst/>
          </a:prstGeom>
        </p:spPr>
        <p:txBody>
          <a:bodyPr>
            <a:spAutoFit/>
          </a:bodyPr>
          <a:lstStyle/>
          <a:p>
            <a:r>
              <a:rPr lang="ru-RU" dirty="0" smtClean="0"/>
              <a:t>СА́НЧИ, деревня в Центральной Индии, штат </a:t>
            </a:r>
            <a:r>
              <a:rPr lang="ru-RU" dirty="0" err="1" smtClean="0"/>
              <a:t>Мадхья-Прадеш</a:t>
            </a:r>
            <a:r>
              <a:rPr lang="ru-RU" dirty="0" smtClean="0"/>
              <a:t>. Группа буддийских памятников, из них наиболее знаменита ступа № 1, или Большая ступа, — ранняя из сохранившихся на территории Индии ступ, символ священной горы Меру (высота ступы 16,5 м, до верхнего зонтика 23,6 м, диаметр основания 36,6 м). Первая святыня на этом месте сооружена около 250 до н. э. при царе </a:t>
            </a:r>
            <a:r>
              <a:rPr lang="ru-RU" dirty="0" err="1" smtClean="0"/>
              <a:t>Ашоке</a:t>
            </a:r>
            <a:r>
              <a:rPr lang="ru-RU" dirty="0" smtClean="0"/>
              <a:t>, пытавшемся превратить буддизм в государственную религию. П</a:t>
            </a:r>
            <a:endParaRPr lang="ru-RU" dirty="0"/>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История.</a:t>
            </a:r>
            <a:endParaRPr lang="ru-RU" dirty="0">
              <a:solidFill>
                <a:srgbClr val="C00000"/>
              </a:solidFill>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428596" y="2000240"/>
            <a:ext cx="4357718" cy="3216788"/>
          </a:xfrm>
          <a:prstGeom prst="rect">
            <a:avLst/>
          </a:prstGeom>
          <a:noFill/>
          <a:ln w="9525">
            <a:noFill/>
            <a:miter lim="800000"/>
            <a:headEnd/>
            <a:tailEnd/>
          </a:ln>
          <a:effectLst/>
        </p:spPr>
      </p:pic>
      <p:sp>
        <p:nvSpPr>
          <p:cNvPr id="5" name="TextBox 4"/>
          <p:cNvSpPr txBox="1"/>
          <p:nvPr/>
        </p:nvSpPr>
        <p:spPr>
          <a:xfrm>
            <a:off x="428596" y="5715016"/>
            <a:ext cx="4071966" cy="369332"/>
          </a:xfrm>
          <a:prstGeom prst="rect">
            <a:avLst/>
          </a:prstGeom>
          <a:noFill/>
        </p:spPr>
        <p:txBody>
          <a:bodyPr wrap="square" rtlCol="0">
            <a:spAutoFit/>
          </a:bodyPr>
          <a:lstStyle/>
          <a:p>
            <a:r>
              <a:rPr lang="ru-RU" dirty="0" smtClean="0"/>
              <a:t>Большая ступа в </a:t>
            </a:r>
            <a:r>
              <a:rPr lang="ru-RU" dirty="0" err="1" smtClean="0"/>
              <a:t>Санчи</a:t>
            </a:r>
            <a:endParaRPr lang="ru-RU" dirty="0"/>
          </a:p>
        </p:txBody>
      </p:sp>
      <p:sp>
        <p:nvSpPr>
          <p:cNvPr id="6" name="Прямоугольник 5"/>
          <p:cNvSpPr/>
          <p:nvPr/>
        </p:nvSpPr>
        <p:spPr>
          <a:xfrm>
            <a:off x="5000628" y="2000240"/>
            <a:ext cx="4143372" cy="3970318"/>
          </a:xfrm>
          <a:prstGeom prst="rect">
            <a:avLst/>
          </a:prstGeom>
        </p:spPr>
        <p:txBody>
          <a:bodyPr wrap="square">
            <a:spAutoFit/>
          </a:bodyPr>
          <a:lstStyle/>
          <a:p>
            <a:r>
              <a:rPr lang="ru-RU" dirty="0" smtClean="0"/>
              <a:t>Главной достопримечательностью </a:t>
            </a:r>
            <a:r>
              <a:rPr lang="ru-RU" dirty="0" err="1" smtClean="0"/>
              <a:t>Санчи</a:t>
            </a:r>
            <a:r>
              <a:rPr lang="ru-RU" dirty="0" smtClean="0"/>
              <a:t> является первая в истории ступа. Она была возведена по приказу императора </a:t>
            </a:r>
            <a:r>
              <a:rPr lang="ru-RU" dirty="0" err="1" smtClean="0"/>
              <a:t>Ашоки</a:t>
            </a:r>
            <a:r>
              <a:rPr lang="ru-RU" dirty="0" smtClean="0"/>
              <a:t> в III в. до н. э. На рельефах изображены не только индийцы, но и люди в греческих одеждах. Задуманная в качестве наглядного символа Колеса дхармы, ступа в </a:t>
            </a:r>
            <a:r>
              <a:rPr lang="ru-RU" dirty="0" err="1" smtClean="0"/>
              <a:t>Санчи</a:t>
            </a:r>
            <a:r>
              <a:rPr lang="ru-RU" dirty="0" smtClean="0"/>
              <a:t> послужила прообразом всех последующих ступ. Расположенная поблизости </a:t>
            </a:r>
            <a:r>
              <a:rPr lang="ru-RU" dirty="0" err="1" smtClean="0"/>
              <a:t>сорокатонная</a:t>
            </a:r>
            <a:r>
              <a:rPr lang="ru-RU" dirty="0" smtClean="0"/>
              <a:t> колонна </a:t>
            </a:r>
            <a:r>
              <a:rPr lang="ru-RU" dirty="0" err="1" smtClean="0"/>
              <a:t>Ашоки</a:t>
            </a:r>
            <a:r>
              <a:rPr lang="ru-RU" dirty="0" smtClean="0"/>
              <a:t> была привезена сюда из </a:t>
            </a:r>
            <a:r>
              <a:rPr lang="ru-RU" dirty="0" err="1" smtClean="0"/>
              <a:t>Чунара</a:t>
            </a:r>
            <a:r>
              <a:rPr lang="ru-RU" dirty="0" smtClean="0"/>
              <a:t>.</a:t>
            </a:r>
            <a:endParaRPr lang="ru-RU" dirty="0"/>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rgbClr val="C00000"/>
                </a:solidFill>
              </a:rPr>
              <a:t>история</a:t>
            </a:r>
            <a:endParaRPr lang="ru-RU" sz="4400" dirty="0">
              <a:solidFill>
                <a:srgbClr val="C00000"/>
              </a:solidFill>
            </a:endParaRPr>
          </a:p>
        </p:txBody>
      </p:sp>
      <p:sp>
        <p:nvSpPr>
          <p:cNvPr id="3" name="Содержимое 2"/>
          <p:cNvSpPr>
            <a:spLocks noGrp="1"/>
          </p:cNvSpPr>
          <p:nvPr>
            <p:ph sz="quarter" idx="1"/>
          </p:nvPr>
        </p:nvSpPr>
        <p:spPr/>
        <p:txBody>
          <a:bodyPr>
            <a:normAutofit fontScale="85000" lnSpcReduction="20000"/>
          </a:bodyPr>
          <a:lstStyle/>
          <a:p>
            <a:r>
              <a:rPr lang="ru-RU" dirty="0" smtClean="0"/>
              <a:t>В начале правления династии </a:t>
            </a:r>
            <a:r>
              <a:rPr lang="ru-RU" dirty="0" err="1" smtClean="0"/>
              <a:t>Шунга</a:t>
            </a:r>
            <a:r>
              <a:rPr lang="ru-RU" dirty="0" smtClean="0"/>
              <a:t> (II в. до н. э.) Великая ступа подверглась поруганию (если не полному сносу), однако вскоре была отстроена и расширена вдвое против первоначального размера. На исходе II в. до н. э. </a:t>
            </a:r>
            <a:r>
              <a:rPr lang="ru-RU" dirty="0" err="1" smtClean="0"/>
              <a:t>индо-греческий</a:t>
            </a:r>
            <a:r>
              <a:rPr lang="ru-RU" dirty="0" smtClean="0"/>
              <a:t> посол </a:t>
            </a:r>
            <a:r>
              <a:rPr lang="ru-RU" dirty="0" err="1" smtClean="0"/>
              <a:t>Гелиодор</a:t>
            </a:r>
            <a:r>
              <a:rPr lang="ru-RU" dirty="0" smtClean="0"/>
              <a:t> возвёл знаменитую колонну в пяти милях от ступы. Ещё через несколько десятилетий появилось четверо каменных ворот, украшенных изысканной резьбой.</a:t>
            </a:r>
          </a:p>
          <a:p>
            <a:r>
              <a:rPr lang="ru-RU" dirty="0" err="1" smtClean="0"/>
              <a:t>Санчи</a:t>
            </a:r>
            <a:r>
              <a:rPr lang="ru-RU" dirty="0" smtClean="0"/>
              <a:t> продолжал оставаться крупным центром буддийского искусства до XII века, когда в центральной Индии утвердился ислам, а буддийские святыни стали приходить в упадок. Среди построек I-го тыс. н. э. особенной славой пользуется Храм № 17, датируемый V в. н. э., — один из самых ранних буддийских храмов Индии.</a:t>
            </a:r>
            <a:endParaRPr lang="ru-RU"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188290" y="2000240"/>
            <a:ext cx="4142409" cy="3143272"/>
          </a:xfrm>
          <a:prstGeom prst="rect">
            <a:avLst/>
          </a:prstGeom>
          <a:noFill/>
          <a:ln w="9525">
            <a:noFill/>
            <a:miter lim="800000"/>
            <a:headEnd/>
            <a:tailEnd/>
          </a:ln>
          <a:effectLst/>
        </p:spPr>
      </p:pic>
      <p:sp>
        <p:nvSpPr>
          <p:cNvPr id="5" name="Прямоугольник 4"/>
          <p:cNvSpPr/>
          <p:nvPr/>
        </p:nvSpPr>
        <p:spPr>
          <a:xfrm>
            <a:off x="4357686" y="1714488"/>
            <a:ext cx="4572000" cy="3693319"/>
          </a:xfrm>
          <a:prstGeom prst="rect">
            <a:avLst/>
          </a:prstGeom>
        </p:spPr>
        <p:txBody>
          <a:bodyPr>
            <a:spAutoFit/>
          </a:bodyPr>
          <a:lstStyle/>
          <a:p>
            <a:r>
              <a:rPr lang="ru-RU" dirty="0" smtClean="0"/>
              <a:t>Во время правления царя </a:t>
            </a:r>
            <a:r>
              <a:rPr lang="ru-RU" dirty="0" err="1" smtClean="0"/>
              <a:t>Ашоки</a:t>
            </a:r>
            <a:r>
              <a:rPr lang="ru-RU" dirty="0" smtClean="0"/>
              <a:t> в архитектуре империи </a:t>
            </a:r>
            <a:r>
              <a:rPr lang="ru-RU" dirty="0" err="1" smtClean="0"/>
              <a:t>Маурьев</a:t>
            </a:r>
            <a:r>
              <a:rPr lang="ru-RU" dirty="0" smtClean="0"/>
              <a:t> получили распространение буддийские мемориальные и погребальные сооружения — ступы. В отличие от других буддийских построек, имевших внутренние помещения и вход, ступа была монолитной и цельной. Ее архитектура восходит к индуистским погребальным курганам. </a:t>
            </a:r>
          </a:p>
          <a:p>
            <a:endParaRPr lang="ru-RU" dirty="0" smtClean="0"/>
          </a:p>
          <a:p>
            <a:r>
              <a:rPr lang="ru-RU" dirty="0" smtClean="0"/>
              <a:t>Ранние ступы служили местом захоронения реликвий самого Будды.</a:t>
            </a:r>
            <a:endParaRPr lang="ru-RU" dirty="0"/>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Легенда о возведении ступы.</a:t>
            </a:r>
            <a:endParaRPr lang="ru-RU" dirty="0">
              <a:solidFill>
                <a:srgbClr val="00B050"/>
              </a:solidFill>
            </a:endParaRPr>
          </a:p>
        </p:txBody>
      </p:sp>
      <p:sp>
        <p:nvSpPr>
          <p:cNvPr id="3" name="Содержимое 2"/>
          <p:cNvSpPr>
            <a:spLocks noGrp="1"/>
          </p:cNvSpPr>
          <p:nvPr>
            <p:ph sz="quarter" idx="1"/>
          </p:nvPr>
        </p:nvSpPr>
        <p:spPr>
          <a:xfrm>
            <a:off x="4000496" y="1357298"/>
            <a:ext cx="4805176" cy="4741750"/>
          </a:xfrm>
        </p:spPr>
        <p:txBody>
          <a:bodyPr>
            <a:normAutofit fontScale="85000" lnSpcReduction="10000"/>
          </a:bodyPr>
          <a:lstStyle/>
          <a:p>
            <a:r>
              <a:rPr lang="ru-RU" dirty="0" smtClean="0"/>
              <a:t>Существует легенда о том, что Будду спросили, какой должна быть его гробница. Учитель расстелил на земле свой плащ и перевернул на него круглую чашу для сбора подаяний. Так ступа приобрела свою полусферическую форму. Полусфера, символ Неба и бесконечности, в буддизме означает </a:t>
            </a:r>
            <a:r>
              <a:rPr lang="ru-RU" dirty="0" err="1" smtClean="0"/>
              <a:t>паринирвану</a:t>
            </a:r>
            <a:r>
              <a:rPr lang="ru-RU" dirty="0" smtClean="0"/>
              <a:t> Будды (то есть его окончательное освобождение от мира), а также и самого Будду.</a:t>
            </a:r>
            <a:endParaRPr lang="ru-RU" dirty="0"/>
          </a:p>
        </p:txBody>
      </p:sp>
      <p:pic>
        <p:nvPicPr>
          <p:cNvPr id="3074" name="Picture 2"/>
          <p:cNvPicPr>
            <a:picLocks noChangeAspect="1" noChangeArrowheads="1"/>
          </p:cNvPicPr>
          <p:nvPr/>
        </p:nvPicPr>
        <p:blipFill>
          <a:blip r:embed="rId2"/>
          <a:srcRect/>
          <a:stretch>
            <a:fillRect/>
          </a:stretch>
        </p:blipFill>
        <p:spPr bwMode="auto">
          <a:xfrm>
            <a:off x="428596" y="1357298"/>
            <a:ext cx="3243258" cy="469000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stretch>
            <a:fillRect/>
          </a:stretch>
        </p:blipFill>
        <p:spPr bwMode="auto">
          <a:xfrm>
            <a:off x="571472" y="1571612"/>
            <a:ext cx="3657600" cy="4572000"/>
          </a:xfrm>
          <a:prstGeom prst="rect">
            <a:avLst/>
          </a:prstGeom>
          <a:noFill/>
          <a:ln w="9525">
            <a:noFill/>
            <a:miter lim="800000"/>
            <a:headEnd/>
            <a:tailEnd/>
          </a:ln>
          <a:effectLst/>
        </p:spPr>
      </p:pic>
      <p:sp>
        <p:nvSpPr>
          <p:cNvPr id="5" name="TextBox 4"/>
          <p:cNvSpPr txBox="1"/>
          <p:nvPr/>
        </p:nvSpPr>
        <p:spPr>
          <a:xfrm>
            <a:off x="5500694" y="1643050"/>
            <a:ext cx="3357586" cy="1200329"/>
          </a:xfrm>
          <a:prstGeom prst="rect">
            <a:avLst/>
          </a:prstGeom>
          <a:noFill/>
        </p:spPr>
        <p:txBody>
          <a:bodyPr wrap="square" rtlCol="0">
            <a:spAutoFit/>
          </a:bodyPr>
          <a:lstStyle/>
          <a:p>
            <a:r>
              <a:rPr lang="ru-RU" dirty="0" smtClean="0"/>
              <a:t>Большая ступа в </a:t>
            </a:r>
            <a:r>
              <a:rPr lang="ru-RU" dirty="0" err="1" smtClean="0"/>
              <a:t>Санчи</a:t>
            </a:r>
            <a:r>
              <a:rPr lang="ru-RU" dirty="0" smtClean="0"/>
              <a:t>. III—II вв. до н. э. (ограда II в. до н. э., ворота I в. до н. э.). Восточные ворота. Фрагмент</a:t>
            </a:r>
            <a:endParaRPr lang="ru-RU"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sp>
        <p:nvSpPr>
          <p:cNvPr id="10" name="Содержимое 9"/>
          <p:cNvSpPr>
            <a:spLocks noGrp="1"/>
          </p:cNvSpPr>
          <p:nvPr>
            <p:ph sz="quarter" idx="1"/>
          </p:nvPr>
        </p:nvSpPr>
        <p:spPr/>
        <p:txBody>
          <a:bodyPr/>
          <a:lstStyle/>
          <a:p>
            <a:endParaRPr lang="ru-RU"/>
          </a:p>
        </p:txBody>
      </p:sp>
      <p:pic>
        <p:nvPicPr>
          <p:cNvPr id="5122" name="Picture 2"/>
          <p:cNvPicPr>
            <a:picLocks noChangeAspect="1" noChangeArrowheads="1"/>
          </p:cNvPicPr>
          <p:nvPr/>
        </p:nvPicPr>
        <p:blipFill>
          <a:blip r:embed="rId2"/>
          <a:srcRect/>
          <a:stretch>
            <a:fillRect/>
          </a:stretch>
        </p:blipFill>
        <p:spPr bwMode="auto">
          <a:xfrm>
            <a:off x="285720" y="1571612"/>
            <a:ext cx="3500462" cy="3929085"/>
          </a:xfrm>
          <a:prstGeom prst="rect">
            <a:avLst/>
          </a:prstGeom>
          <a:noFill/>
          <a:ln w="9525">
            <a:noFill/>
            <a:miter lim="800000"/>
            <a:headEnd/>
            <a:tailEnd/>
          </a:ln>
          <a:effectLst/>
        </p:spPr>
      </p:pic>
      <p:sp>
        <p:nvSpPr>
          <p:cNvPr id="4" name="Прямоугольник 3"/>
          <p:cNvSpPr/>
          <p:nvPr/>
        </p:nvSpPr>
        <p:spPr>
          <a:xfrm>
            <a:off x="4357686" y="1285860"/>
            <a:ext cx="4500578" cy="5078313"/>
          </a:xfrm>
          <a:prstGeom prst="rect">
            <a:avLst/>
          </a:prstGeom>
        </p:spPr>
        <p:txBody>
          <a:bodyPr wrap="square">
            <a:spAutoFit/>
          </a:bodyPr>
          <a:lstStyle/>
          <a:p>
            <a:r>
              <a:rPr lang="ru-RU" dirty="0" smtClean="0"/>
              <a:t>Большая ступа в </a:t>
            </a:r>
            <a:r>
              <a:rPr lang="ru-RU" dirty="0" err="1" smtClean="0"/>
              <a:t>Санчи</a:t>
            </a:r>
            <a:r>
              <a:rPr lang="ru-RU" dirty="0" smtClean="0"/>
              <a:t> являет собой полусферу без внутреннего помещения. Расположена она на круглой платформе, диаметр которой - 30 метров. На платформе организована терраса, которая и служила для проведения церемоний. Лестницы, ведущие на террасу, расположены с южной стороны. Сам цоколь, как и собственно ступа, сложен из крупного камня и кирпича. Здесь хранятся реликвии, связанные с деятельностью </a:t>
            </a:r>
            <a:r>
              <a:rPr lang="ru-RU" dirty="0" err="1" smtClean="0"/>
              <a:t>будды</a:t>
            </a:r>
            <a:r>
              <a:rPr lang="ru-RU" dirty="0" smtClean="0"/>
              <a:t>. В древности ступа была белой, а платформа и </a:t>
            </a:r>
            <a:r>
              <a:rPr lang="ru-RU" dirty="0" err="1" smtClean="0"/>
              <a:t>ворода</a:t>
            </a:r>
            <a:r>
              <a:rPr lang="ru-RU" dirty="0" smtClean="0"/>
              <a:t> - красными. Сам этот комплекс был окружен деревянными постройками монахов, живших здесь, но до нашего времени они не сохранились.</a:t>
            </a:r>
            <a:endParaRPr lang="ru-RU"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571480"/>
            <a:ext cx="2362200" cy="990600"/>
          </a:xfrm>
        </p:spPr>
        <p:txBody>
          <a:bodyPr/>
          <a:lstStyle/>
          <a:p>
            <a:r>
              <a:rPr lang="ru-RU" dirty="0" smtClean="0">
                <a:solidFill>
                  <a:srgbClr val="7030A0"/>
                </a:solidFill>
              </a:rPr>
              <a:t>Ступа</a:t>
            </a:r>
            <a:endParaRPr lang="ru-RU" dirty="0">
              <a:solidFill>
                <a:srgbClr val="7030A0"/>
              </a:solidFill>
            </a:endParaRPr>
          </a:p>
        </p:txBody>
      </p:sp>
      <p:sp>
        <p:nvSpPr>
          <p:cNvPr id="5" name="Текст 4"/>
          <p:cNvSpPr>
            <a:spLocks noGrp="1"/>
          </p:cNvSpPr>
          <p:nvPr>
            <p:ph type="body" idx="2"/>
          </p:nvPr>
        </p:nvSpPr>
        <p:spPr>
          <a:xfrm>
            <a:off x="357158" y="1643050"/>
            <a:ext cx="2386042" cy="4483113"/>
          </a:xfrm>
        </p:spPr>
        <p:txBody>
          <a:bodyPr>
            <a:normAutofit fontScale="77500" lnSpcReduction="20000"/>
          </a:bodyPr>
          <a:lstStyle/>
          <a:p>
            <a:r>
              <a:rPr lang="ru-RU" dirty="0" smtClean="0">
                <a:solidFill>
                  <a:srgbClr val="FFFF00"/>
                </a:solidFill>
              </a:rPr>
              <a:t>Ступа была изначально могильным курганом, почитаемым местным населением. Нам известно, что буддизм перенял культ ступы и что по велению </a:t>
            </a:r>
            <a:r>
              <a:rPr lang="ru-RU" dirty="0" err="1" smtClean="0">
                <a:solidFill>
                  <a:srgbClr val="FFFF00"/>
                </a:solidFill>
              </a:rPr>
              <a:t>Ашоки</a:t>
            </a:r>
            <a:r>
              <a:rPr lang="ru-RU" dirty="0" smtClean="0">
                <a:solidFill>
                  <a:srgbClr val="FFFF00"/>
                </a:solidFill>
              </a:rPr>
              <a:t> их воздвигали в честь Будды по всей территории Индии. Еще одну можно увидеть в Непале, сохранившуюся почти в том же виде, какой она имела во времена великого императора. Раскопки, проводимые на месте более древней ступы, позволили выяснить ее главные черты. Это были широкие полусферические купола с маленькой комнатой в центре, где хранились реликвии Будды, помещенные в ларец, который зачастую был очень искусно вырезан из хрусталя. </a:t>
            </a:r>
            <a:endParaRPr lang="ru-RU" dirty="0">
              <a:solidFill>
                <a:srgbClr val="FFFF00"/>
              </a:solidFill>
            </a:endParaRPr>
          </a:p>
        </p:txBody>
      </p:sp>
      <p:pic>
        <p:nvPicPr>
          <p:cNvPr id="6146" name="Picture 2"/>
          <p:cNvPicPr>
            <a:picLocks noGrp="1" noChangeAspect="1" noChangeArrowheads="1"/>
          </p:cNvPicPr>
          <p:nvPr>
            <p:ph sz="quarter" idx="1"/>
          </p:nvPr>
        </p:nvPicPr>
        <p:blipFill>
          <a:blip r:embed="rId2"/>
          <a:srcRect/>
          <a:stretch>
            <a:fillRect/>
          </a:stretch>
        </p:blipFill>
        <p:spPr bwMode="auto">
          <a:xfrm>
            <a:off x="3143240" y="714356"/>
            <a:ext cx="5715007" cy="5500726"/>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00562" y="1527048"/>
            <a:ext cx="4305110" cy="4572000"/>
          </a:xfrm>
        </p:spPr>
        <p:txBody>
          <a:bodyPr>
            <a:normAutofit fontScale="62500" lnSpcReduction="20000"/>
          </a:bodyPr>
          <a:lstStyle/>
          <a:p>
            <a:r>
              <a:rPr lang="ru-RU" dirty="0" smtClean="0"/>
              <a:t>Во II в. до н. э. древняя ступа в </a:t>
            </a:r>
            <a:r>
              <a:rPr lang="ru-RU" dirty="0" err="1" smtClean="0"/>
              <a:t>Санчи</a:t>
            </a:r>
            <a:r>
              <a:rPr lang="ru-RU" dirty="0" smtClean="0"/>
              <a:t> была расширена приблизительно до сорока метров в диаметре; затем она была облицована тесаным камнем поверх основной кладки, а проход для процессий, расположенный на уровне земли, был повторен на высоте пятнадцати метров еще одним коридором на террасе. Древние изгороди из резного дерева были заменены каменными опорами в три метра высотой, соединенными штырями в пазах по примеру столярных изделий. Наконец, к концу I в. до н. э. с четырех сторон света были сооружены четыре монументальных входа (</a:t>
            </a:r>
            <a:r>
              <a:rPr lang="ru-RU" dirty="0" err="1" smtClean="0"/>
              <a:t>торана</a:t>
            </a:r>
            <a:r>
              <a:rPr lang="ru-RU" dirty="0" smtClean="0"/>
              <a:t>). Возле этой большой ступы находились ступы поменьше и монастырские постройки.</a:t>
            </a:r>
            <a:endParaRPr lang="ru-RU" dirty="0"/>
          </a:p>
        </p:txBody>
      </p:sp>
      <p:pic>
        <p:nvPicPr>
          <p:cNvPr id="7170" name="Picture 2"/>
          <p:cNvPicPr>
            <a:picLocks noChangeAspect="1" noChangeArrowheads="1"/>
          </p:cNvPicPr>
          <p:nvPr/>
        </p:nvPicPr>
        <p:blipFill>
          <a:blip r:embed="rId2"/>
          <a:srcRect/>
          <a:stretch>
            <a:fillRect/>
          </a:stretch>
        </p:blipFill>
        <p:spPr bwMode="auto">
          <a:xfrm>
            <a:off x="214282" y="1643050"/>
            <a:ext cx="4572024" cy="3040396"/>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TotalTime>
  <Words>786</Words>
  <PresentationFormat>Экран (4:3)</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Официальная</vt:lpstr>
      <vt:lpstr>Большая ступа в санчи.</vt:lpstr>
      <vt:lpstr>История.</vt:lpstr>
      <vt:lpstr>история</vt:lpstr>
      <vt:lpstr>Слайд 4</vt:lpstr>
      <vt:lpstr>Легенда о возведении ступы.</vt:lpstr>
      <vt:lpstr>Слайд 6</vt:lpstr>
      <vt:lpstr>Слайд 7</vt:lpstr>
      <vt:lpstr>Ступа</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Большая ступа в санчи.</dc:title>
  <cp:lastModifiedBy>Student69</cp:lastModifiedBy>
  <cp:revision>5</cp:revision>
  <dcterms:modified xsi:type="dcterms:W3CDTF">2010-12-22T07:14:44Z</dcterms:modified>
</cp:coreProperties>
</file>