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5184648"/>
            <a:ext cx="8077200" cy="1673352"/>
          </a:xfrm>
        </p:spPr>
        <p:txBody>
          <a:bodyPr/>
          <a:lstStyle/>
          <a:p>
            <a:r>
              <a:rPr lang="ru-RU" dirty="0" smtClean="0"/>
              <a:t>Загадки священного </a:t>
            </a:r>
            <a:r>
              <a:rPr lang="ru-RU" dirty="0" err="1" smtClean="0"/>
              <a:t>сенота</a:t>
            </a:r>
            <a:r>
              <a:rPr lang="ru-RU" dirty="0" smtClean="0"/>
              <a:t> Чичен-Ицы (Часть 1)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6" y="714356"/>
            <a:ext cx="3786182" cy="1499616"/>
          </a:xfrm>
        </p:spPr>
        <p:txBody>
          <a:bodyPr/>
          <a:lstStyle/>
          <a:p>
            <a:r>
              <a:rPr lang="ru-RU" dirty="0" smtClean="0"/>
              <a:t>Учитель истории МОУ «СОШ с. Широкое» Д.А.Шептала</a:t>
            </a:r>
            <a:endParaRPr lang="ru-RU" dirty="0"/>
          </a:p>
        </p:txBody>
      </p:sp>
      <p:pic>
        <p:nvPicPr>
          <p:cNvPr id="14338" name="Picture 2" descr=" (465x699, 131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40099"/>
            <a:ext cx="3071834" cy="4617661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«Колодец жертв»</a:t>
            </a:r>
            <a:endParaRPr lang="ru-RU" dirty="0"/>
          </a:p>
        </p:txBody>
      </p:sp>
      <p:pic>
        <p:nvPicPr>
          <p:cNvPr id="33794" name="Picture 2" descr=" (600x400, 89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643049"/>
            <a:ext cx="7429552" cy="495303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«Колодец жертв»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Первые дни работы не принесли никакого результата. Тяжелый стальной ковш поднимал с глубины лишь грязь и истлевшее дерево. </a:t>
            </a:r>
            <a:r>
              <a:rPr lang="ru-RU" b="1" dirty="0" smtClean="0"/>
              <a:t>"Временами, </a:t>
            </a:r>
            <a:r>
              <a:rPr lang="ru-RU" dirty="0" smtClean="0"/>
              <a:t>— писал Томпсон, —</a:t>
            </a:r>
            <a:r>
              <a:rPr lang="ru-RU" b="1" dirty="0" smtClean="0"/>
              <a:t> как бы дразня меня, землечерпалка поднимала наверх черепки глиняных сосудов, относившиеся, несомненно, к глубокой древности. Но я решительно отбросил мысль, что эти черепки — те доказательства, которые я искал. Обломки сосудов, доказывал я себе, вымытые из верхних слоев дождями, можно найти в любом уголке древнего города"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strips dir="l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«Колодец жертв»</a:t>
            </a:r>
            <a:endParaRPr lang="ru-RU" dirty="0"/>
          </a:p>
        </p:txBody>
      </p:sp>
      <p:pic>
        <p:nvPicPr>
          <p:cNvPr id="35842" name="Picture 2" descr=" (600x390, 65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71612"/>
            <a:ext cx="7786742" cy="506138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«Колодец жертв»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8929718" cy="5082809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Наконец упорство Томпсона было вознаграждено. </a:t>
            </a:r>
            <a:r>
              <a:rPr lang="ru-RU" dirty="0" smtClean="0"/>
              <a:t>Ковш вместе с землей поднял несколько желтых шариков. </a:t>
            </a:r>
            <a:r>
              <a:rPr lang="ru-RU" dirty="0" smtClean="0"/>
              <a:t>Эти желтые шарики были комочками священной смолы копал. Вероятно, они были брошены в колодец вместе с другими приношениями, упоминавшимися в преданиях. Начиная с этого момента, ковш землечерпалки вместе с илом каждый раз приносил все новые и новые предметы — десятки крошечных колокольчиков, статуэток, подвесок, топоров и дисков, сделанных из меди и золота. </a:t>
            </a:r>
            <a:r>
              <a:rPr lang="ru-RU" b="1" dirty="0" smtClean="0"/>
              <a:t>«Среди них встречались предметы почти из чистого золота, литые, кованые и выбитые на листовом золоте, но их оказалось довольно мало, и они играли сравнительно небольшую роль. Большинство же так называемых «золотых» предметов изготовлено из низкопробных сплавов, в которых больше меди, чем золота».</a:t>
            </a:r>
            <a:endParaRPr lang="ru-RU" dirty="0"/>
          </a:p>
        </p:txBody>
      </p:sp>
    </p:spTree>
  </p:cSld>
  <p:clrMapOvr>
    <a:masterClrMapping/>
  </p:clrMapOvr>
  <p:transition>
    <p:strips dir="l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«Колодец жертв»</a:t>
            </a:r>
            <a:endParaRPr lang="ru-RU" dirty="0"/>
          </a:p>
        </p:txBody>
      </p:sp>
      <p:pic>
        <p:nvPicPr>
          <p:cNvPr id="38914" name="Picture 2" descr=" (700x525, 299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71612"/>
            <a:ext cx="6858048" cy="514353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«Колодец жертв»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 помощью землечерпалки и водолазного снаряжения Томпсону удалось поднять со дна колодца не только многочисленные украшения из нефрита, золота, меди и множество других предметов, но и останки по крайней мере сорока двух человек, когда-то брошенных в сенат. Так подтвердились сообщения старых летописей о человеческих жертвоприношениях.</a:t>
            </a:r>
            <a:endParaRPr lang="ru-RU" dirty="0"/>
          </a:p>
        </p:txBody>
      </p:sp>
    </p:spTree>
  </p:cSld>
  <p:clrMapOvr>
    <a:masterClrMapping/>
  </p:clrMapOvr>
  <p:transition>
    <p:strips dir="l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«Колодец жертв»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68519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Впрочем, из 42 извлеченных черепов, как оказалось, 13 принадлежали взрослым мужчинам в возрасте от 18 до 55 лет, 8 — женщинам в возрасте от 18 до 54 лет и 21 — детям от 1 до 12 лет. Три из восьми женщин имели еще при жизни серьезные травмы головы — видимо от тяжелых ударов по черепу, у одной женщины был сломан нос. Такие же прижизненные травмы имели и многие мужчины, брошенные в </a:t>
            </a:r>
            <a:r>
              <a:rPr lang="ru-RU" dirty="0" err="1" smtClean="0"/>
              <a:t>сенот</a:t>
            </a:r>
            <a:r>
              <a:rPr lang="ru-RU" dirty="0" smtClean="0"/>
              <a:t>. Очевидно, что эти люди не пользовались среди майя каким-либо уважением и почитанием и являлись скорее всего пленниками или рабами. Красивая легенда о юных девственницах, увы, так и осталась легендой: результаты исследования найденных в колодце человеческих костей свидетельствуют о том, что детей приносили в жертву чаще, чем взрослых.</a:t>
            </a:r>
            <a:endParaRPr lang="ru-RU" dirty="0"/>
          </a:p>
        </p:txBody>
      </p:sp>
    </p:spTree>
  </p:cSld>
  <p:clrMapOvr>
    <a:masterClrMapping/>
  </p:clrMapOvr>
  <p:transition>
    <p:strips dir="l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«Колодец жертв»</a:t>
            </a:r>
            <a:endParaRPr lang="ru-RU" dirty="0"/>
          </a:p>
        </p:txBody>
      </p:sp>
      <p:pic>
        <p:nvPicPr>
          <p:cNvPr id="39938" name="Picture 2" descr=" (600x400, 73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643049"/>
            <a:ext cx="7429552" cy="495303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Чичен-Ица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5191"/>
            <a:ext cx="4186238" cy="4625609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течение трех столетий Чичен-Ица являлась значительнейшим городом всего </a:t>
            </a:r>
            <a:r>
              <a:rPr lang="ru-RU" dirty="0" err="1" smtClean="0"/>
              <a:t>майяского</a:t>
            </a:r>
            <a:r>
              <a:rPr lang="ru-RU" dirty="0" smtClean="0"/>
              <a:t> мира и важнейшим центром паломничества, сыграв в доколумбовой Америке такую же роль, какую в свое время играли </a:t>
            </a:r>
            <a:r>
              <a:rPr lang="ru-RU" dirty="0" err="1" smtClean="0"/>
              <a:t>Кносс</a:t>
            </a:r>
            <a:r>
              <a:rPr lang="ru-RU" dirty="0" smtClean="0"/>
              <a:t> на Крите или Ур в Месопотамии. Чичен-Ицу </a:t>
            </a:r>
            <a:endParaRPr lang="ru-RU" dirty="0"/>
          </a:p>
        </p:txBody>
      </p:sp>
      <p:pic>
        <p:nvPicPr>
          <p:cNvPr id="13314" name="Picture 2" descr="http://mesoamerica.narod.ru/Images/Cities/ChichenItza/chit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4429" y="2214554"/>
            <a:ext cx="4013557" cy="350046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«Колодец жертв»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5191"/>
            <a:ext cx="4114800" cy="4625609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Одним из самых загадочных памятников Чичен-Ицы долгое время оставался знаменитый колодец, давший название городу, — священный </a:t>
            </a:r>
            <a:r>
              <a:rPr lang="ru-RU" dirty="0" err="1" smtClean="0"/>
              <a:t>сенот</a:t>
            </a:r>
            <a:r>
              <a:rPr lang="ru-RU" dirty="0" smtClean="0"/>
              <a:t>, «Колодец Жертв», главный естественный водоем и сердце Чичен-Ицы.</a:t>
            </a:r>
            <a:endParaRPr lang="ru-RU" dirty="0"/>
          </a:p>
        </p:txBody>
      </p:sp>
      <p:pic>
        <p:nvPicPr>
          <p:cNvPr id="27650" name="Picture 2" descr=" (525x700, 184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643050"/>
            <a:ext cx="3732600" cy="49768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«Колодец жертв»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80" y="1775191"/>
            <a:ext cx="4786314" cy="5082809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dirty="0" err="1" smtClean="0"/>
              <a:t>Сеноты</a:t>
            </a:r>
            <a:r>
              <a:rPr lang="ru-RU" dirty="0" smtClean="0"/>
              <a:t> играли особую роль в жизни майя. На Юкатане, в отличие от лесистого юга, нет ни рек, ни даже ручейков — известняк, покрывающий всю территорию полуострова, чрезвычайно порист, и потому вода просачивается сквозь него, как через песок. </a:t>
            </a:r>
            <a:endParaRPr lang="ru-RU" dirty="0" smtClean="0"/>
          </a:p>
          <a:p>
            <a:pPr algn="r"/>
            <a:r>
              <a:rPr lang="ru-RU" dirty="0" smtClean="0"/>
              <a:t>Во многих </a:t>
            </a:r>
            <a:r>
              <a:rPr lang="ru-RU" dirty="0" err="1" smtClean="0"/>
              <a:t>майяских</a:t>
            </a:r>
            <a:r>
              <a:rPr lang="ru-RU" dirty="0" smtClean="0"/>
              <a:t> городах они почитались как священные места — ведь от воды полностью зависело хозяйство </a:t>
            </a:r>
            <a:r>
              <a:rPr lang="ru-RU" dirty="0" err="1" smtClean="0"/>
              <a:t>майяских</a:t>
            </a:r>
            <a:r>
              <a:rPr lang="ru-RU" dirty="0" smtClean="0"/>
              <a:t> земледельцев.</a:t>
            </a:r>
            <a:endParaRPr lang="ru-RU" dirty="0"/>
          </a:p>
        </p:txBody>
      </p:sp>
      <p:pic>
        <p:nvPicPr>
          <p:cNvPr id="28674" name="Picture 2" descr=" (600x450, 127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285992"/>
            <a:ext cx="4572032" cy="342902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«Колодец жертв»</a:t>
            </a:r>
            <a:endParaRPr lang="ru-RU" dirty="0"/>
          </a:p>
        </p:txBody>
      </p:sp>
      <p:pic>
        <p:nvPicPr>
          <p:cNvPr id="29698" name="Picture 2" descr=" (600x400, 87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14487"/>
            <a:ext cx="7358114" cy="4905409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«Колодец жертв»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97081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 Чичен-Ице </a:t>
            </a:r>
            <a:r>
              <a:rPr lang="ru-RU" dirty="0" err="1" smtClean="0"/>
              <a:t>сенотов</a:t>
            </a:r>
            <a:r>
              <a:rPr lang="ru-RU" dirty="0" smtClean="0"/>
              <a:t> было два. Один из них был известен у местных индейцев под названием «</a:t>
            </a:r>
            <a:r>
              <a:rPr lang="ru-RU" dirty="0" err="1" smtClean="0"/>
              <a:t>Штолок</a:t>
            </a:r>
            <a:r>
              <a:rPr lang="ru-RU" dirty="0" smtClean="0"/>
              <a:t>» («игуана»). Его края не очень обрывисты, и потому он был главным источником воды для города. Другой </a:t>
            </a:r>
            <a:r>
              <a:rPr lang="ru-RU" dirty="0" err="1" smtClean="0"/>
              <a:t>сенот</a:t>
            </a:r>
            <a:r>
              <a:rPr lang="ru-RU" dirty="0" smtClean="0"/>
              <a:t> и есть знаменитый «Колодец Жертв». Он представляет собой гигантскую круглую воронку диаметром около 60 м. Его отвесные стены, сложенные из известняка, круто обрываются вниз, к темно-зеленой воде. В стене </a:t>
            </a:r>
            <a:r>
              <a:rPr lang="ru-RU" dirty="0" err="1" smtClean="0"/>
              <a:t>сенота</a:t>
            </a:r>
            <a:r>
              <a:rPr lang="ru-RU" dirty="0" smtClean="0"/>
              <a:t> вытесана лестница. По ней женщины Чичен-Ицы спускались к воде, чтобы набрать ее в глиняные сосуды. От края колодца до зеркала воды — 21 м. Глубина </a:t>
            </a:r>
            <a:r>
              <a:rPr lang="ru-RU" dirty="0" err="1" smtClean="0"/>
              <a:t>сенота</a:t>
            </a:r>
            <a:r>
              <a:rPr lang="ru-RU" dirty="0" smtClean="0"/>
              <a:t>, включая многометровую толщу ила, достигает 58 м.</a:t>
            </a:r>
            <a:endParaRPr lang="ru-RU" dirty="0"/>
          </a:p>
        </p:txBody>
      </p:sp>
    </p:spTree>
  </p:cSld>
  <p:clrMapOvr>
    <a:masterClrMapping/>
  </p:clrMapOvr>
  <p:transition>
    <p:strips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«Колодец жертв»</a:t>
            </a:r>
            <a:endParaRPr lang="ru-RU" dirty="0"/>
          </a:p>
        </p:txBody>
      </p:sp>
      <p:pic>
        <p:nvPicPr>
          <p:cNvPr id="30722" name="Picture 2" descr=" (600x450, 78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1612"/>
            <a:ext cx="6786610" cy="508995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«Колодец жертв»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5191"/>
            <a:ext cx="4829180" cy="4625609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«Согласно </a:t>
            </a:r>
            <a:r>
              <a:rPr lang="ru-RU" b="1" dirty="0" smtClean="0"/>
              <a:t>древним преданиям, во времена стихийных бедствий и невзгод в колодец бросали девушек и вместе с жертвами разного рода драгоценности</a:t>
            </a:r>
            <a:r>
              <a:rPr lang="ru-RU" b="1" dirty="0" smtClean="0"/>
              <a:t>»</a:t>
            </a:r>
            <a:r>
              <a:rPr lang="ru-RU" dirty="0" smtClean="0"/>
              <a:t>. </a:t>
            </a:r>
            <a:r>
              <a:rPr lang="ru-RU" dirty="0" smtClean="0"/>
              <a:t>Эта красивая легенда привлекла в Чичен-Ицу Эдварда Герберта Томпсона, американского консула в </a:t>
            </a:r>
            <a:r>
              <a:rPr lang="ru-RU" dirty="0" err="1" smtClean="0"/>
              <a:t>Мериде</a:t>
            </a:r>
            <a:r>
              <a:rPr lang="ru-RU" dirty="0" smtClean="0"/>
              <a:t>. Он приехал сюда в 1904 году, горя желанием разгадать тайну «священного </a:t>
            </a:r>
            <a:r>
              <a:rPr lang="ru-RU" dirty="0" err="1" smtClean="0"/>
              <a:t>сенота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32770" name="Picture 2" descr="http://www.americanegypt.com/img/thompsonwithgu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785926"/>
            <a:ext cx="3250429" cy="35719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286512" y="5500702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Эдвард Томпсон с проводником.</a:t>
            </a:r>
            <a:endParaRPr lang="ru-RU" i="1" dirty="0"/>
          </a:p>
        </p:txBody>
      </p:sp>
    </p:spTree>
  </p:cSld>
  <p:clrMapOvr>
    <a:masterClrMapping/>
  </p:clrMapOvr>
  <p:transition>
    <p:strips dir="l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«Колодец жертв»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Долгие дни и недели Томпсон проводил на берегу </a:t>
            </a:r>
            <a:r>
              <a:rPr lang="ru-RU" dirty="0" err="1" smtClean="0"/>
              <a:t>сенота</a:t>
            </a:r>
            <a:r>
              <a:rPr lang="ru-RU" dirty="0" smtClean="0"/>
              <a:t>, размышляя, как лучше подступиться к сложной задаче. Наконец у него созрел дерзкий план</a:t>
            </a:r>
            <a:r>
              <a:rPr lang="ru-RU" dirty="0" smtClean="0"/>
              <a:t>. </a:t>
            </a:r>
            <a:r>
              <a:rPr lang="ru-RU" dirty="0" smtClean="0"/>
              <a:t>Он сконструировал и построил портативный подъемный кран и специальный землечерпательный снаряд. Это приспособление легко можно было установить у края колодца и приводить в движение ручной лебедкой. Землечерпалку и все необходимое для ее работы оборудование в намеченный срок доставили в Чичен-Ицу и установили на платформе, почти на самом краю </a:t>
            </a:r>
            <a:r>
              <a:rPr lang="ru-RU" dirty="0" err="1" smtClean="0"/>
              <a:t>сенота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strips dir="l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Другая 1">
      <a:dk1>
        <a:srgbClr val="000000"/>
      </a:dk1>
      <a:lt1>
        <a:sysClr val="window" lastClr="FFFFFF"/>
      </a:lt1>
      <a:dk2>
        <a:srgbClr val="00B050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32</TotalTime>
  <Words>661</Words>
  <Application>Microsoft Office PowerPoint</Application>
  <PresentationFormat>Экран (4:3)</PresentationFormat>
  <Paragraphs>30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Модульная</vt:lpstr>
      <vt:lpstr>Загадки священного сенота Чичен-Ицы (Часть 1)</vt:lpstr>
      <vt:lpstr>Чичен-Ица</vt:lpstr>
      <vt:lpstr>«Колодец жертв»</vt:lpstr>
      <vt:lpstr>«Колодец жертв»</vt:lpstr>
      <vt:lpstr>«Колодец жертв»</vt:lpstr>
      <vt:lpstr>«Колодец жертв»</vt:lpstr>
      <vt:lpstr>«Колодец жертв»</vt:lpstr>
      <vt:lpstr>«Колодец жертв»</vt:lpstr>
      <vt:lpstr>«Колодец жертв»</vt:lpstr>
      <vt:lpstr>«Колодец жертв»</vt:lpstr>
      <vt:lpstr>«Колодец жертв»</vt:lpstr>
      <vt:lpstr>«Колодец жертв»</vt:lpstr>
      <vt:lpstr>«Колодец жертв»</vt:lpstr>
      <vt:lpstr>«Колодец жертв»</vt:lpstr>
      <vt:lpstr>«Колодец жертв»</vt:lpstr>
      <vt:lpstr>«Колодец жертв»</vt:lpstr>
      <vt:lpstr>«Колодец жертв»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Загадки священного сенота Чичен-Ицы (Часть 1)</dc:title>
  <dc:creator>Dimon2000</dc:creator>
  <cp:lastModifiedBy>Dimon2000</cp:lastModifiedBy>
  <cp:revision>5</cp:revision>
  <dcterms:created xsi:type="dcterms:W3CDTF">2010-12-22T15:41:33Z</dcterms:created>
  <dcterms:modified xsi:type="dcterms:W3CDTF">2010-12-22T16:26:13Z</dcterms:modified>
</cp:coreProperties>
</file>